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60" r:id="rId2"/>
    <p:sldId id="270" r:id="rId3"/>
    <p:sldId id="263" r:id="rId4"/>
    <p:sldId id="261" r:id="rId5"/>
    <p:sldId id="286" r:id="rId6"/>
    <p:sldId id="265" r:id="rId7"/>
    <p:sldId id="281" r:id="rId8"/>
    <p:sldId id="272" r:id="rId9"/>
    <p:sldId id="267" r:id="rId10"/>
    <p:sldId id="264" r:id="rId11"/>
    <p:sldId id="273" r:id="rId12"/>
    <p:sldId id="274" r:id="rId13"/>
    <p:sldId id="285" r:id="rId14"/>
    <p:sldId id="287" r:id="rId15"/>
    <p:sldId id="269" r:id="rId16"/>
    <p:sldId id="283" r:id="rId17"/>
    <p:sldId id="284" r:id="rId18"/>
    <p:sldId id="275" r:id="rId19"/>
    <p:sldId id="276" r:id="rId20"/>
    <p:sldId id="277" r:id="rId21"/>
    <p:sldId id="278" r:id="rId22"/>
    <p:sldId id="279" r:id="rId23"/>
    <p:sldId id="280" r:id="rId24"/>
    <p:sldId id="288" r:id="rId25"/>
    <p:sldId id="289" r:id="rId26"/>
    <p:sldId id="262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1110"/>
    <a:srgbClr val="DBF4FD"/>
    <a:srgbClr val="3D271C"/>
    <a:srgbClr val="412414"/>
    <a:srgbClr val="512915"/>
    <a:srgbClr val="905837"/>
    <a:srgbClr val="AD7F5B"/>
    <a:srgbClr val="B70606"/>
    <a:srgbClr val="33C0F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7" autoAdjust="0"/>
    <p:restoredTop sz="86645" autoAdjust="0"/>
  </p:normalViewPr>
  <p:slideViewPr>
    <p:cSldViewPr snapToGrid="0">
      <p:cViewPr varScale="1">
        <p:scale>
          <a:sx n="79" d="100"/>
          <a:sy n="79" d="100"/>
        </p:scale>
        <p:origin x="1125" y="4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658" y="3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E23AB3-EAB1-4788-9334-7084564BFD64}" type="datetimeFigureOut">
              <a:rPr lang="nl-BE" smtClean="0"/>
              <a:t>10/08/2017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E6CFE4-324B-4769-967F-960F1D832EF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09942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6CFE4-324B-4769-967F-960F1D832EF8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67070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“Oh, graag!”, zegt Hassan. Hij is </a:t>
            </a:r>
            <a:r>
              <a:rPr lang="nl-BE" u="sng" dirty="0"/>
              <a:t>blij</a:t>
            </a:r>
            <a:r>
              <a:rPr lang="nl-BE" dirty="0"/>
              <a:t>. Hij eet heel graag taart.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“Kom maar langs!”, zegt Yusuf. “We zitten buiten in de tuin.”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Hmm, lekker!, denkt Hassan.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6CFE4-324B-4769-967F-960F1D832EF8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92501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Yusuf gaat naar de keuken en hij neemt de taart uit de koelkast.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6CFE4-324B-4769-967F-960F1D832EF8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30807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Hassan loopt naar de tuin van Yusuf. Zijn banaan is op. Hij gooit de schil op de grond.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6CFE4-324B-4769-967F-960F1D832EF8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4929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Yusuf gaat met de taart naar buiten. De taart met veel slagroom.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6CFE4-324B-4769-967F-960F1D832EF8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89336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De schil van de banaan ligt nog altijd op de grond. Yusuf ziet de schil niet. Hij heeft de taart in zijn handen. Yusuf glijdt uit op de schil.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6CFE4-324B-4769-967F-960F1D832EF8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370171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En de taart vliegt in zijn gezicht! Yusuf is NIET blij!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6CFE4-324B-4769-967F-960F1D832EF8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665578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“Oh, nee! De taart!!!”, roept Hassan. Hij is </a:t>
            </a:r>
            <a:r>
              <a:rPr lang="nl-BE" u="sng" dirty="0"/>
              <a:t>triestig</a:t>
            </a:r>
            <a:r>
              <a:rPr lang="nl-BE" dirty="0"/>
              <a:t>. Nu kan hij geen taart eten.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6CFE4-324B-4769-967F-960F1D832EF8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081224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En Yusuf? Die is </a:t>
            </a:r>
            <a:r>
              <a:rPr lang="nl-BE" u="sng" dirty="0"/>
              <a:t>heel boos</a:t>
            </a:r>
            <a:r>
              <a:rPr lang="nl-BE" dirty="0"/>
              <a:t>!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6CFE4-324B-4769-967F-960F1D832EF8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680863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u="sng" dirty="0"/>
              <a:t>Riedelen</a:t>
            </a:r>
            <a:r>
              <a:rPr lang="nl-BE" dirty="0"/>
              <a:t>:</a:t>
            </a:r>
          </a:p>
          <a:p>
            <a:r>
              <a:rPr lang="nl-BE" dirty="0"/>
              <a:t>Pas op, pas op, pas op, een banaan! Pas op dat je niet valt! (2x)</a:t>
            </a:r>
          </a:p>
          <a:p>
            <a:r>
              <a:rPr lang="nl-BE" dirty="0"/>
              <a:t>Waar? Daar! Waar? Daar? Waar? Ik zie hem niet!</a:t>
            </a:r>
          </a:p>
          <a:p>
            <a:r>
              <a:rPr lang="nl-BE" dirty="0"/>
              <a:t>Waar? Daar! Waar? Daar? Pas op dat je niet valt!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Pas op, pas op, pas op, een banaan! Pas op dat je niet valt! (2x)</a:t>
            </a:r>
          </a:p>
          <a:p>
            <a:r>
              <a:rPr lang="nl-BE" dirty="0"/>
              <a:t>Waar? Daar! Waar? Daar? Waar? Ik zie hem niet!</a:t>
            </a:r>
          </a:p>
          <a:p>
            <a:r>
              <a:rPr lang="nl-BE" dirty="0"/>
              <a:t>Waar? Daar! Waar? Daar? Pas op dat je niet valt!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Pas op, pas op, pas op, een banaan! Pas op dat je niet valt! (2x)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6CFE4-324B-4769-967F-960F1D832EF8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423630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Lied “Lang zal ze leven” aanbrengen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6CFE4-324B-4769-967F-960F1D832EF8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25438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Dit is de tuin van Yusuf. Het is mooi weer vandaag. En het is een speciale dag!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6CFE4-324B-4769-967F-960F1D832EF8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206057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Het werkwoord ‘worden’ aanbrengen a.d.h.v. een aantal voorbeelden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6CFE4-324B-4769-967F-960F1D832EF8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268276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Adam wordt groot.</a:t>
            </a:r>
          </a:p>
          <a:p>
            <a:r>
              <a:rPr lang="nl-BE" dirty="0"/>
              <a:t>André wordt oud.</a:t>
            </a:r>
          </a:p>
          <a:p>
            <a:r>
              <a:rPr lang="nl-BE" dirty="0"/>
              <a:t>De buik wordt dik.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6CFE4-324B-4769-967F-960F1D832EF8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39980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Eva wordt mama.</a:t>
            </a:r>
          </a:p>
          <a:p>
            <a:r>
              <a:rPr lang="nl-BE" dirty="0"/>
              <a:t>Het wordt nacht.</a:t>
            </a:r>
          </a:p>
          <a:p>
            <a:r>
              <a:rPr lang="nl-BE" dirty="0"/>
              <a:t>Het wordt zomer.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6CFE4-324B-4769-967F-960F1D832EF8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026965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Ik word </a:t>
            </a:r>
            <a:r>
              <a:rPr lang="nl-BE" dirty="0"/>
              <a:t>…</a:t>
            </a:r>
          </a:p>
          <a:p>
            <a:r>
              <a:rPr lang="nl-BE" dirty="0"/>
              <a:t>Het wordt …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6CFE4-324B-4769-967F-960F1D832EF8}" type="slidenum">
              <a:rPr lang="nl-BE" smtClean="0"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130864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Worden: oud – ongerust – boos - ziek – moe – wakker - …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6CFE4-324B-4769-967F-960F1D832EF8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63876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Worden: dag – avond – zomer – winter – warm – koud - …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6CFE4-324B-4769-967F-960F1D832EF8}" type="slidenum">
              <a:rPr lang="nl-BE" smtClean="0"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4495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Selma is jarig. Ze wordt vandaag 30 jaar. Ze is </a:t>
            </a:r>
            <a:r>
              <a:rPr lang="nl-BE" u="sng" dirty="0"/>
              <a:t>blij</a:t>
            </a:r>
            <a:r>
              <a:rPr lang="nl-BE" dirty="0"/>
              <a:t>. Ze denkt: Yusuf zal mijn verjaardag zeker willen vieren.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6CFE4-324B-4769-967F-960F1D832EF8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04909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En ja, hoor! Yusuf heeft een taart gemaakt.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6CFE4-324B-4769-967F-960F1D832EF8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75188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Yusuf is </a:t>
            </a:r>
            <a:r>
              <a:rPr lang="nl-BE" u="sng" dirty="0"/>
              <a:t>fier</a:t>
            </a:r>
            <a:r>
              <a:rPr lang="nl-BE" dirty="0"/>
              <a:t>. Het is een lekkere taart met fruit en met veel slagroom. Dat eet Selma graag. </a:t>
            </a:r>
          </a:p>
          <a:p>
            <a:r>
              <a:rPr lang="nl-BE" dirty="0"/>
              <a:t>Straks wil Yusuf taart eten met Selma. In de tuin.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6CFE4-324B-4769-967F-960F1D832EF8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41660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Yusuf wil ook zijn buurman Hassan uitnodigen. Hij gaat naar het hek en roept Hassan.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6CFE4-324B-4769-967F-960F1D832EF8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65345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Daar is Hassan al. Hij ligt half onder de tafel. “Wat is er, Yusuf?”, vraagt hij. Yusuf vraagt: “Hassan, wat ben je aan het doen?”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6CFE4-324B-4769-967F-960F1D832EF8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27597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“Hassan zegt: “Oh, ik lig hier een beetje. Ik ben een banaan aan het eten. Waarom?”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6CFE4-324B-4769-967F-960F1D832EF8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91916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“Ha”, zegt Yusuf. Het is vandaag de verjaardag van Selma. Ik heb taart gemaakt. Een lekkere taart. Met fruit en slagroom. Wil je graag een stukje?”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6CFE4-324B-4769-967F-960F1D832EF8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3215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6509B-076A-4C12-ABC6-B7630CD5D8D0}" type="datetimeFigureOut">
              <a:rPr lang="nl-BE" smtClean="0"/>
              <a:t>10/08/2017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E284-A67F-473B-BBFB-D48988ABA5F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74176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6509B-076A-4C12-ABC6-B7630CD5D8D0}" type="datetimeFigureOut">
              <a:rPr lang="nl-BE" smtClean="0"/>
              <a:t>10/08/2017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E284-A67F-473B-BBFB-D48988ABA5F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73146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6509B-076A-4C12-ABC6-B7630CD5D8D0}" type="datetimeFigureOut">
              <a:rPr lang="nl-BE" smtClean="0"/>
              <a:t>10/08/2017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E284-A67F-473B-BBFB-D48988ABA5F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84058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6509B-076A-4C12-ABC6-B7630CD5D8D0}" type="datetimeFigureOut">
              <a:rPr lang="nl-BE" smtClean="0"/>
              <a:t>10/08/2017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E284-A67F-473B-BBFB-D48988ABA5F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70174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6509B-076A-4C12-ABC6-B7630CD5D8D0}" type="datetimeFigureOut">
              <a:rPr lang="nl-BE" smtClean="0"/>
              <a:t>10/08/2017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E284-A67F-473B-BBFB-D48988ABA5F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02774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6509B-076A-4C12-ABC6-B7630CD5D8D0}" type="datetimeFigureOut">
              <a:rPr lang="nl-BE" smtClean="0"/>
              <a:t>10/08/2017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E284-A67F-473B-BBFB-D48988ABA5F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27727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6509B-076A-4C12-ABC6-B7630CD5D8D0}" type="datetimeFigureOut">
              <a:rPr lang="nl-BE" smtClean="0"/>
              <a:t>10/08/2017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E284-A67F-473B-BBFB-D48988ABA5F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3650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6509B-076A-4C12-ABC6-B7630CD5D8D0}" type="datetimeFigureOut">
              <a:rPr lang="nl-BE" smtClean="0"/>
              <a:t>10/08/2017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E284-A67F-473B-BBFB-D48988ABA5F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14121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6509B-076A-4C12-ABC6-B7630CD5D8D0}" type="datetimeFigureOut">
              <a:rPr lang="nl-BE" smtClean="0"/>
              <a:t>10/08/2017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E284-A67F-473B-BBFB-D48988ABA5F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32681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6509B-076A-4C12-ABC6-B7630CD5D8D0}" type="datetimeFigureOut">
              <a:rPr lang="nl-BE" smtClean="0"/>
              <a:t>10/08/2017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E284-A67F-473B-BBFB-D48988ABA5F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86311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6509B-076A-4C12-ABC6-B7630CD5D8D0}" type="datetimeFigureOut">
              <a:rPr lang="nl-BE" smtClean="0"/>
              <a:t>10/08/2017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E284-A67F-473B-BBFB-D48988ABA5F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35054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6509B-076A-4C12-ABC6-B7630CD5D8D0}" type="datetimeFigureOut">
              <a:rPr lang="nl-BE" smtClean="0"/>
              <a:t>10/08/2017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BE284-A67F-473B-BBFB-D48988ABA5F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64902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4.jp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9.jp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0.png"/><Relationship Id="rId9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19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8.jpeg"/><Relationship Id="rId10" Type="http://schemas.openxmlformats.org/officeDocument/2006/relationships/image" Target="../media/image31.png"/><Relationship Id="rId4" Type="http://schemas.openxmlformats.org/officeDocument/2006/relationships/image" Target="../media/image20.png"/><Relationship Id="rId9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19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9.jp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10" Type="http://schemas.openxmlformats.org/officeDocument/2006/relationships/image" Target="../media/image17.jpeg"/><Relationship Id="rId4" Type="http://schemas.openxmlformats.org/officeDocument/2006/relationships/image" Target="../media/image20.png"/><Relationship Id="rId9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9.jp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20.png"/><Relationship Id="rId9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nl/ballonnen-viering-drijvende-kleuren-154949/" TargetMode="External"/><Relationship Id="rId13" Type="http://schemas.openxmlformats.org/officeDocument/2006/relationships/hyperlink" Target="https://pixabay.com/en/banana-peel-banana-eat-fruits-1735083/" TargetMode="External"/><Relationship Id="rId18" Type="http://schemas.openxmlformats.org/officeDocument/2006/relationships/hyperlink" Target="https://pixabay.com/en/slip-up-danger-careless-slippery-709045/" TargetMode="External"/><Relationship Id="rId26" Type="http://schemas.openxmlformats.org/officeDocument/2006/relationships/hyperlink" Target="https://pixabay.com/en/sunset-sun-sky-clouds-snow-golden-81161/" TargetMode="External"/><Relationship Id="rId3" Type="http://schemas.openxmlformats.org/officeDocument/2006/relationships/hyperlink" Target="https://pixabay.com/en/banana-ripe-fruit-food-vitamins-825331/" TargetMode="External"/><Relationship Id="rId21" Type="http://schemas.openxmlformats.org/officeDocument/2006/relationships/hyperlink" Target="https://pixabay.com/en/man-older-distinct-face-fixed-2194255/" TargetMode="External"/><Relationship Id="rId7" Type="http://schemas.openxmlformats.org/officeDocument/2006/relationships/hyperlink" Target="https://pixabay.com/nl/advertentie-reclame-banner-leeg-84406/" TargetMode="External"/><Relationship Id="rId12" Type="http://schemas.openxmlformats.org/officeDocument/2006/relationships/hyperlink" Target="https://pixabay.com/en/bananas-eat-fruits-fruit-healthy-1735078/" TargetMode="External"/><Relationship Id="rId17" Type="http://schemas.openxmlformats.org/officeDocument/2006/relationships/hyperlink" Target="https://pixabay.com/en/portrait-black-and-white-face-2006207/" TargetMode="External"/><Relationship Id="rId25" Type="http://schemas.openxmlformats.org/officeDocument/2006/relationships/hyperlink" Target="https://pixabay.com/en/morning-clock-alarm-1092771/" TargetMode="External"/><Relationship Id="rId2" Type="http://schemas.openxmlformats.org/officeDocument/2006/relationships/hyperlink" Target="https://pixabay.com/en/mischievously-mischievous-funny-1665771/" TargetMode="External"/><Relationship Id="rId16" Type="http://schemas.openxmlformats.org/officeDocument/2006/relationships/hyperlink" Target="https://pixabay.com/en/whipped-cream-cake-face-people-man-814218/" TargetMode="External"/><Relationship Id="rId20" Type="http://schemas.openxmlformats.org/officeDocument/2006/relationships/hyperlink" Target="https://pixabay.com/en/boy-red-hair-freckles-portrait-1252771/" TargetMode="External"/><Relationship Id="rId29" Type="http://schemas.openxmlformats.org/officeDocument/2006/relationships/hyperlink" Target="https://pixabay.com/en/coat-cold-cute-face-frozen-girl-15845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maxpixel.freegreatpicture.com/Pie-Pavlova-Cake-Mixed-Berries-Whipped-Cream-Sweet-1470229" TargetMode="External"/><Relationship Id="rId11" Type="http://schemas.openxmlformats.org/officeDocument/2006/relationships/hyperlink" Target="https://pixabay.com/en/advert-advertisement-background-84461/" TargetMode="External"/><Relationship Id="rId24" Type="http://schemas.openxmlformats.org/officeDocument/2006/relationships/hyperlink" Target="https://pixabay.com/en/seasons-four-seasons-tree-nature-158601/" TargetMode="External"/><Relationship Id="rId5" Type="http://schemas.openxmlformats.org/officeDocument/2006/relationships/hyperlink" Target="http://soundbible.com/1661-Sunny-Day.html" TargetMode="External"/><Relationship Id="rId15" Type="http://schemas.openxmlformats.org/officeDocument/2006/relationships/hyperlink" Target="http://maxpixel.freegreatpicture.com/Cake-Pavlova-Mixed-Berries-Pie-Sweet-Whipped-Cream-1470226" TargetMode="External"/><Relationship Id="rId23" Type="http://schemas.openxmlformats.org/officeDocument/2006/relationships/hyperlink" Target="https://pixabay.com/en/baby-birth-born-care-cute-22079/" TargetMode="External"/><Relationship Id="rId28" Type="http://schemas.openxmlformats.org/officeDocument/2006/relationships/hyperlink" Target="https://pixabay.com/en/man-human-person-sunglasses-cool-1521953/" TargetMode="External"/><Relationship Id="rId10" Type="http://schemas.openxmlformats.org/officeDocument/2006/relationships/hyperlink" Target="https://pixabay.com/en/advert-advertisement-background-84460/" TargetMode="External"/><Relationship Id="rId19" Type="http://schemas.openxmlformats.org/officeDocument/2006/relationships/hyperlink" Target="https://pixabay.com/en/red-hair-blue-eyes-baby-baby-girl-1634933/" TargetMode="External"/><Relationship Id="rId31" Type="http://schemas.openxmlformats.org/officeDocument/2006/relationships/hyperlink" Target="https://pixabay.com/en/winter-tree-sky-cold-snow-natural-417172/" TargetMode="External"/><Relationship Id="rId4" Type="http://schemas.openxmlformats.org/officeDocument/2006/relationships/hyperlink" Target="https://pixabay.com/nl/white-buiten-patio-meubilair-tafel-1547092/" TargetMode="External"/><Relationship Id="rId9" Type="http://schemas.openxmlformats.org/officeDocument/2006/relationships/hyperlink" Target="https://pixabay.com/en/garden-fence-fence-wood-fence-326616/" TargetMode="External"/><Relationship Id="rId14" Type="http://schemas.openxmlformats.org/officeDocument/2006/relationships/hyperlink" Target="https://pixabay.com/en/kitchen-ipad-stove-old-fashioned-610736/" TargetMode="External"/><Relationship Id="rId22" Type="http://schemas.openxmlformats.org/officeDocument/2006/relationships/hyperlink" Target="https://pixabay.com/en/man-old-old-man-age-human-2182083/" TargetMode="External"/><Relationship Id="rId27" Type="http://schemas.openxmlformats.org/officeDocument/2006/relationships/hyperlink" Target="https://pixabay.com/en/sunrise-cold-iced-hoarfrost-580379/" TargetMode="External"/><Relationship Id="rId30" Type="http://schemas.openxmlformats.org/officeDocument/2006/relationships/hyperlink" Target="https://pixabay.com/en/summer-sunflower-flowers-sky-cloud-368224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nana, Ripe, Fruit, Food, Vitamins, Healthy, Yellow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" r="7231"/>
          <a:stretch/>
        </p:blipFill>
        <p:spPr bwMode="auto">
          <a:xfrm>
            <a:off x="1330307" y="1724957"/>
            <a:ext cx="6483387" cy="438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1330306" y="600250"/>
            <a:ext cx="6483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dirty="0"/>
              <a:t>De banaan van Hassan</a:t>
            </a:r>
          </a:p>
        </p:txBody>
      </p:sp>
    </p:spTree>
    <p:extLst>
      <p:ext uri="{BB962C8B-B14F-4D97-AF65-F5344CB8AC3E}">
        <p14:creationId xmlns:p14="http://schemas.microsoft.com/office/powerpoint/2010/main" val="4253760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ep 25"/>
          <p:cNvGrpSpPr/>
          <p:nvPr/>
        </p:nvGrpSpPr>
        <p:grpSpPr>
          <a:xfrm>
            <a:off x="-247773" y="194680"/>
            <a:ext cx="9837265" cy="6940312"/>
            <a:chOff x="-247773" y="194680"/>
            <a:chExt cx="9837265" cy="6940312"/>
          </a:xfrm>
        </p:grpSpPr>
        <p:sp>
          <p:nvSpPr>
            <p:cNvPr id="16" name="Rechthoek 15"/>
            <p:cNvSpPr/>
            <p:nvPr/>
          </p:nvSpPr>
          <p:spPr>
            <a:xfrm rot="60000">
              <a:off x="-77900" y="4535818"/>
              <a:ext cx="9645445" cy="2599174"/>
            </a:xfrm>
            <a:prstGeom prst="rect">
              <a:avLst/>
            </a:prstGeom>
            <a:gradFill flip="none" rotWithShape="0">
              <a:gsLst>
                <a:gs pos="20000">
                  <a:srgbClr val="81D8F8"/>
                </a:gs>
                <a:gs pos="0">
                  <a:srgbClr val="00B0F0"/>
                </a:gs>
                <a:gs pos="38000">
                  <a:srgbClr val="BFEBFB"/>
                </a:gs>
                <a:gs pos="57000">
                  <a:srgbClr val="DEF5FD"/>
                </a:gs>
                <a:gs pos="84000">
                  <a:srgbClr val="FFFFFF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pic>
          <p:nvPicPr>
            <p:cNvPr id="5" name="Afbeelding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" t="6112" r="26430" b="7469"/>
            <a:stretch/>
          </p:blipFill>
          <p:spPr>
            <a:xfrm rot="5400000">
              <a:off x="2648808" y="-1923191"/>
              <a:ext cx="4625094" cy="8860835"/>
            </a:xfrm>
            <a:prstGeom prst="rect">
              <a:avLst/>
            </a:prstGeom>
          </p:spPr>
        </p:pic>
        <p:cxnSp>
          <p:nvCxnSpPr>
            <p:cNvPr id="17" name="Rechte verbindingslijn 16"/>
            <p:cNvCxnSpPr>
              <a:cxnSpLocks/>
            </p:cNvCxnSpPr>
            <p:nvPr/>
          </p:nvCxnSpPr>
          <p:spPr>
            <a:xfrm flipH="1" flipV="1">
              <a:off x="2949677" y="4176743"/>
              <a:ext cx="4666390" cy="64893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chte verbindingslijn 19"/>
            <p:cNvCxnSpPr>
              <a:cxnSpLocks/>
            </p:cNvCxnSpPr>
            <p:nvPr/>
          </p:nvCxnSpPr>
          <p:spPr>
            <a:xfrm flipH="1">
              <a:off x="-247773" y="4176743"/>
              <a:ext cx="2058876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Rechte verbindingslijn 22"/>
            <p:cNvCxnSpPr>
              <a:cxnSpLocks/>
            </p:cNvCxnSpPr>
            <p:nvPr/>
          </p:nvCxnSpPr>
          <p:spPr>
            <a:xfrm flipH="1">
              <a:off x="8731043" y="4241636"/>
              <a:ext cx="858449" cy="11798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9983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Pijl: gebogen omhoog 3"/>
          <p:cNvSpPr/>
          <p:nvPr/>
        </p:nvSpPr>
        <p:spPr>
          <a:xfrm rot="4829464">
            <a:off x="6046693" y="4374248"/>
            <a:ext cx="620829" cy="941657"/>
          </a:xfrm>
          <a:prstGeom prst="bentUp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FF0000"/>
              </a:solidFill>
            </a:endParaRPr>
          </a:p>
        </p:txBody>
      </p:sp>
      <p:pic>
        <p:nvPicPr>
          <p:cNvPr id="9" name="Picture 4" descr="Mixed Berries, Pavlova, Pie, Cake, Sweet, Whipped Crea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8"/>
          <a:stretch/>
        </p:blipFill>
        <p:spPr bwMode="auto">
          <a:xfrm>
            <a:off x="4223940" y="3429000"/>
            <a:ext cx="1970384" cy="121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381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" r="3373"/>
          <a:stretch/>
        </p:blipFill>
        <p:spPr>
          <a:xfrm>
            <a:off x="0" y="1437"/>
            <a:ext cx="9178505" cy="685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96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Mixed Berries, Pavlova, Pie, Cake, Sweet, Whipped Cre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976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" r="3373"/>
          <a:stretch/>
        </p:blipFill>
        <p:spPr>
          <a:xfrm>
            <a:off x="0" y="1437"/>
            <a:ext cx="9178505" cy="685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016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27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Whipped Cream, Cake, Face, People, Ma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1" b="22175"/>
          <a:stretch/>
        </p:blipFill>
        <p:spPr bwMode="auto">
          <a:xfrm>
            <a:off x="1629735" y="0"/>
            <a:ext cx="6325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359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3908">
            <a:off x="1784441" y="532680"/>
            <a:ext cx="5861228" cy="648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034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ortrait, Black And White, Face, Making A Face, Angr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92"/>
          <a:stretch/>
        </p:blipFill>
        <p:spPr bwMode="auto">
          <a:xfrm>
            <a:off x="1389297" y="0"/>
            <a:ext cx="6150077" cy="686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207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7" t="-1162" r="5098" b="1162"/>
          <a:stretch/>
        </p:blipFill>
        <p:spPr>
          <a:xfrm>
            <a:off x="0" y="-119255"/>
            <a:ext cx="9210499" cy="6977255"/>
          </a:xfrm>
          <a:prstGeom prst="rect">
            <a:avLst/>
          </a:prstGeom>
        </p:spPr>
      </p:pic>
      <p:pic>
        <p:nvPicPr>
          <p:cNvPr id="19" name="beat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24056" y="5475513"/>
            <a:ext cx="1070429" cy="107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4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1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-150125" y="4297119"/>
            <a:ext cx="9382835" cy="2776207"/>
          </a:xfrm>
          <a:prstGeom prst="rect">
            <a:avLst/>
          </a:prstGeom>
          <a:gradFill flip="none" rotWithShape="1">
            <a:gsLst>
              <a:gs pos="2000">
                <a:srgbClr val="81D8F8"/>
              </a:gs>
              <a:gs pos="0">
                <a:srgbClr val="00B0F0"/>
              </a:gs>
              <a:gs pos="5000">
                <a:srgbClr val="BFEBFB"/>
              </a:gs>
              <a:gs pos="12000">
                <a:srgbClr val="DEF5FD"/>
              </a:gs>
              <a:gs pos="71000">
                <a:srgbClr val="FFFF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3" t="7006" r="14647" b="13234"/>
          <a:stretch/>
        </p:blipFill>
        <p:spPr>
          <a:xfrm>
            <a:off x="1385624" y="0"/>
            <a:ext cx="6456898" cy="4661757"/>
          </a:xfrm>
          <a:prstGeom prst="rect">
            <a:avLst/>
          </a:prstGeom>
        </p:spPr>
      </p:pic>
      <p:pic>
        <p:nvPicPr>
          <p:cNvPr id="2050" name="Picture 2" descr="Ballonnen, Viering, Drijvende, Kleuren, Aerosta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244" y="4362177"/>
            <a:ext cx="2526959" cy="224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2092461" y="4661757"/>
            <a:ext cx="22214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3800" dirty="0">
                <a:solidFill>
                  <a:srgbClr val="B70606"/>
                </a:solidFill>
                <a:latin typeface="Dubai" panose="020B0604020202020204" pitchFamily="34" charset="-78"/>
                <a:cs typeface="Dubai" panose="020B0604020202020204" pitchFamily="34" charset="-78"/>
              </a:rPr>
              <a:t>30</a:t>
            </a:r>
            <a:endParaRPr lang="nl-BE" dirty="0">
              <a:solidFill>
                <a:srgbClr val="B70606"/>
              </a:solidFill>
              <a:latin typeface="Dubai" panose="020B0604020202020204" pitchFamily="34" charset="-78"/>
              <a:cs typeface="Dubai" panose="020B0604020202020204" pitchFamily="34" charset="-78"/>
            </a:endParaRPr>
          </a:p>
        </p:txBody>
      </p:sp>
      <p:pic>
        <p:nvPicPr>
          <p:cNvPr id="2" name="Lied 30. Lang zal ze lev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7810" y="5455078"/>
            <a:ext cx="824926" cy="82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1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" r="7130"/>
          <a:stretch/>
        </p:blipFill>
        <p:spPr>
          <a:xfrm>
            <a:off x="-57509" y="0"/>
            <a:ext cx="9201509" cy="6858000"/>
          </a:xfrm>
          <a:prstGeom prst="rect">
            <a:avLst/>
          </a:prstGeom>
        </p:spPr>
      </p:pic>
      <p:pic>
        <p:nvPicPr>
          <p:cNvPr id="6" name="Sunny Day-SoundBible.com-20642226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1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2139" y="5766126"/>
            <a:ext cx="758559" cy="75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15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/>
          <p:cNvGrpSpPr/>
          <p:nvPr/>
        </p:nvGrpSpPr>
        <p:grpSpPr>
          <a:xfrm>
            <a:off x="444050" y="1732538"/>
            <a:ext cx="8182699" cy="2377158"/>
            <a:chOff x="444050" y="1732538"/>
            <a:chExt cx="8182699" cy="2377158"/>
          </a:xfrm>
        </p:grpSpPr>
        <p:grpSp>
          <p:nvGrpSpPr>
            <p:cNvPr id="5" name="Groep 4"/>
            <p:cNvGrpSpPr/>
            <p:nvPr/>
          </p:nvGrpSpPr>
          <p:grpSpPr>
            <a:xfrm>
              <a:off x="3387881" y="1732538"/>
              <a:ext cx="2260846" cy="2354255"/>
              <a:chOff x="491274" y="346571"/>
              <a:chExt cx="5648325" cy="5881688"/>
            </a:xfrm>
          </p:grpSpPr>
          <p:pic>
            <p:nvPicPr>
              <p:cNvPr id="3" name="Afbeelding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274" y="346571"/>
                <a:ext cx="5648325" cy="5881688"/>
              </a:xfrm>
              <a:prstGeom prst="rect">
                <a:avLst/>
              </a:prstGeom>
            </p:spPr>
          </p:pic>
          <p:pic>
            <p:nvPicPr>
              <p:cNvPr id="1028" name="Picture 4" descr="Arrow, Up, Business, Orange, Success, Growth, Graph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2637029" y="4071137"/>
                <a:ext cx="1588385" cy="21742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" name="Afbeelding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02" t="12510" r="14968" b="12558"/>
            <a:stretch/>
          </p:blipFill>
          <p:spPr>
            <a:xfrm>
              <a:off x="444050" y="2147640"/>
              <a:ext cx="2641537" cy="1828756"/>
            </a:xfrm>
            <a:prstGeom prst="rect">
              <a:avLst/>
            </a:prstGeom>
          </p:spPr>
        </p:pic>
        <p:pic>
          <p:nvPicPr>
            <p:cNvPr id="7" name="Afbeelding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77" r="53742" b="83184"/>
            <a:stretch/>
          </p:blipFill>
          <p:spPr>
            <a:xfrm>
              <a:off x="6064534" y="2120930"/>
              <a:ext cx="2562215" cy="1965863"/>
            </a:xfrm>
            <a:prstGeom prst="rect">
              <a:avLst/>
            </a:prstGeom>
          </p:spPr>
        </p:pic>
        <p:sp>
          <p:nvSpPr>
            <p:cNvPr id="11" name="Tekstvak 10"/>
            <p:cNvSpPr txBox="1"/>
            <p:nvPr/>
          </p:nvSpPr>
          <p:spPr>
            <a:xfrm>
              <a:off x="6253315" y="2540036"/>
              <a:ext cx="231925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9600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Dubai" panose="020B0604020202020204" pitchFamily="34" charset="-78"/>
                  <a:cs typeface="Dubai" panose="020B0604020202020204" pitchFamily="34" charset="-78"/>
                </a:rPr>
                <a:t>30</a:t>
              </a:r>
              <a:endParaRPr lang="nl-BE" dirty="0">
                <a:solidFill>
                  <a:schemeClr val="accent4">
                    <a:lumMod val="20000"/>
                    <a:lumOff val="80000"/>
                  </a:schemeClr>
                </a:solidFill>
                <a:latin typeface="Dubai" panose="020B0604020202020204" pitchFamily="34" charset="-78"/>
                <a:cs typeface="Dubai" panose="020B0604020202020204" pitchFamily="34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4601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4"/>
          <p:cNvGrpSpPr/>
          <p:nvPr/>
        </p:nvGrpSpPr>
        <p:grpSpPr>
          <a:xfrm>
            <a:off x="2668561" y="549045"/>
            <a:ext cx="1552320" cy="1579354"/>
            <a:chOff x="491274" y="346571"/>
            <a:chExt cx="5648325" cy="5881688"/>
          </a:xfrm>
        </p:grpSpPr>
        <p:pic>
          <p:nvPicPr>
            <p:cNvPr id="3" name="Afbeelding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274" y="346571"/>
              <a:ext cx="5648325" cy="5881688"/>
            </a:xfrm>
            <a:prstGeom prst="rect">
              <a:avLst/>
            </a:prstGeom>
          </p:spPr>
        </p:pic>
        <p:pic>
          <p:nvPicPr>
            <p:cNvPr id="1028" name="Picture 4" descr="Arrow, Up, Business, Orange, Success, Growth, Grap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637029" y="4071137"/>
              <a:ext cx="1588385" cy="2174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ep 7"/>
          <p:cNvGrpSpPr/>
          <p:nvPr/>
        </p:nvGrpSpPr>
        <p:grpSpPr>
          <a:xfrm>
            <a:off x="4558517" y="552907"/>
            <a:ext cx="3243252" cy="1579354"/>
            <a:chOff x="3802222" y="489646"/>
            <a:chExt cx="2787357" cy="1321456"/>
          </a:xfrm>
        </p:grpSpPr>
        <p:sp>
          <p:nvSpPr>
            <p:cNvPr id="7" name="Rechthoek 6"/>
            <p:cNvSpPr/>
            <p:nvPr/>
          </p:nvSpPr>
          <p:spPr>
            <a:xfrm>
              <a:off x="3802222" y="489646"/>
              <a:ext cx="2787357" cy="1321456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grpSp>
          <p:nvGrpSpPr>
            <p:cNvPr id="6" name="Groep 5"/>
            <p:cNvGrpSpPr/>
            <p:nvPr/>
          </p:nvGrpSpPr>
          <p:grpSpPr>
            <a:xfrm>
              <a:off x="5122367" y="594308"/>
              <a:ext cx="1353186" cy="1115542"/>
              <a:chOff x="4521023" y="2165102"/>
              <a:chExt cx="1782552" cy="1469504"/>
            </a:xfrm>
          </p:grpSpPr>
          <p:pic>
            <p:nvPicPr>
              <p:cNvPr id="3076" name="Picture 4" descr="Boy, Red Hair, Freckles, Portrait, Beauty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208" t="-337" r="13355" b="10765"/>
              <a:stretch/>
            </p:blipFill>
            <p:spPr bwMode="auto">
              <a:xfrm>
                <a:off x="4969391" y="2165102"/>
                <a:ext cx="1334184" cy="14695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Pijl: rechts 3"/>
              <p:cNvSpPr/>
              <p:nvPr/>
            </p:nvSpPr>
            <p:spPr>
              <a:xfrm>
                <a:off x="4521023" y="2813840"/>
                <a:ext cx="385479" cy="289068"/>
              </a:xfrm>
              <a:prstGeom prst="rightArrow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</p:grpSp>
      <p:grpSp>
        <p:nvGrpSpPr>
          <p:cNvPr id="23" name="Groep 22"/>
          <p:cNvGrpSpPr/>
          <p:nvPr/>
        </p:nvGrpSpPr>
        <p:grpSpPr>
          <a:xfrm>
            <a:off x="754140" y="2652443"/>
            <a:ext cx="7404668" cy="1579354"/>
            <a:chOff x="766039" y="2585817"/>
            <a:chExt cx="6654274" cy="1404612"/>
          </a:xfrm>
        </p:grpSpPr>
        <p:pic>
          <p:nvPicPr>
            <p:cNvPr id="3078" name="Picture 6" descr="Man, Older, Distinct, Face, Fixed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53" r="17608"/>
            <a:stretch/>
          </p:blipFill>
          <p:spPr bwMode="auto">
            <a:xfrm>
              <a:off x="766039" y="2585817"/>
              <a:ext cx="1463040" cy="1402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4" name="Groep 23"/>
            <p:cNvGrpSpPr/>
            <p:nvPr/>
          </p:nvGrpSpPr>
          <p:grpSpPr>
            <a:xfrm>
              <a:off x="2503525" y="2585817"/>
              <a:ext cx="1395007" cy="1404612"/>
              <a:chOff x="491274" y="346571"/>
              <a:chExt cx="5648325" cy="5881688"/>
            </a:xfrm>
          </p:grpSpPr>
          <p:pic>
            <p:nvPicPr>
              <p:cNvPr id="25" name="Afbeelding 2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274" y="346571"/>
                <a:ext cx="5648325" cy="5881688"/>
              </a:xfrm>
              <a:prstGeom prst="rect">
                <a:avLst/>
              </a:prstGeom>
            </p:spPr>
          </p:pic>
          <p:pic>
            <p:nvPicPr>
              <p:cNvPr id="26" name="Picture 4" descr="Arrow, Up, Business, Orange, Success, Growth, Graph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2637029" y="4071137"/>
                <a:ext cx="1588385" cy="21742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" name="Groep 19"/>
            <p:cNvGrpSpPr/>
            <p:nvPr/>
          </p:nvGrpSpPr>
          <p:grpSpPr>
            <a:xfrm>
              <a:off x="4172978" y="2585817"/>
              <a:ext cx="3247335" cy="1404612"/>
              <a:chOff x="3917614" y="2585817"/>
              <a:chExt cx="3247335" cy="1404612"/>
            </a:xfrm>
          </p:grpSpPr>
          <p:grpSp>
            <p:nvGrpSpPr>
              <p:cNvPr id="28" name="Groep 27"/>
              <p:cNvGrpSpPr/>
              <p:nvPr/>
            </p:nvGrpSpPr>
            <p:grpSpPr>
              <a:xfrm>
                <a:off x="3917614" y="2585817"/>
                <a:ext cx="3247335" cy="1404612"/>
                <a:chOff x="3802222" y="489646"/>
                <a:chExt cx="2787357" cy="1321456"/>
              </a:xfrm>
            </p:grpSpPr>
            <p:sp>
              <p:nvSpPr>
                <p:cNvPr id="29" name="Rechthoek 28"/>
                <p:cNvSpPr/>
                <p:nvPr/>
              </p:nvSpPr>
              <p:spPr>
                <a:xfrm>
                  <a:off x="3802222" y="489646"/>
                  <a:ext cx="2787357" cy="1321456"/>
                </a:xfrm>
                <a:prstGeom prst="rect">
                  <a:avLst/>
                </a:prstGeom>
                <a:ln w="2857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  <p:sp>
              <p:nvSpPr>
                <p:cNvPr id="33" name="Pijl: rechts 32"/>
                <p:cNvSpPr/>
                <p:nvPr/>
              </p:nvSpPr>
              <p:spPr>
                <a:xfrm>
                  <a:off x="4884685" y="1039540"/>
                  <a:ext cx="292629" cy="219439"/>
                </a:xfrm>
                <a:prstGeom prst="rightArrow">
                  <a:avLst/>
                </a:prstGeom>
                <a:ln w="381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nl-BE" dirty="0"/>
                </a:p>
              </p:txBody>
            </p:sp>
          </p:grpSp>
          <p:pic>
            <p:nvPicPr>
              <p:cNvPr id="3080" name="Picture 8" descr="Man, Old, Old Man, Age, Human, Retirement, Pensioners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26" r="15467"/>
              <a:stretch/>
            </p:blipFill>
            <p:spPr bwMode="auto">
              <a:xfrm>
                <a:off x="5662873" y="2713158"/>
                <a:ext cx="1396632" cy="11756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6" descr="Man, Older, Distinct, Face, Fixed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18" r="23379"/>
              <a:stretch/>
            </p:blipFill>
            <p:spPr bwMode="auto">
              <a:xfrm>
                <a:off x="4040074" y="2730152"/>
                <a:ext cx="1025680" cy="11874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0" name="Groep 49"/>
          <p:cNvGrpSpPr/>
          <p:nvPr/>
        </p:nvGrpSpPr>
        <p:grpSpPr>
          <a:xfrm>
            <a:off x="781066" y="4749318"/>
            <a:ext cx="6732141" cy="1594091"/>
            <a:chOff x="754140" y="4663372"/>
            <a:chExt cx="6732141" cy="1594091"/>
          </a:xfrm>
        </p:grpSpPr>
        <p:sp>
          <p:nvSpPr>
            <p:cNvPr id="61" name="Rechthoek 60"/>
            <p:cNvSpPr/>
            <p:nvPr/>
          </p:nvSpPr>
          <p:spPr>
            <a:xfrm>
              <a:off x="4239880" y="4663372"/>
              <a:ext cx="3246401" cy="1579354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62" name="Pijl: rechts 61"/>
            <p:cNvSpPr/>
            <p:nvPr/>
          </p:nvSpPr>
          <p:spPr>
            <a:xfrm>
              <a:off x="5607375" y="5336652"/>
              <a:ext cx="379365" cy="262265"/>
            </a:xfrm>
            <a:prstGeom prst="rightArrow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pic>
          <p:nvPicPr>
            <p:cNvPr id="53" name="Picture 2" descr="Baby, Birth, Born, Care, Cute, Expecting, Female, Life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9" t="53305" r="71097" b="6102"/>
            <a:stretch/>
          </p:blipFill>
          <p:spPr bwMode="auto">
            <a:xfrm>
              <a:off x="754140" y="4828902"/>
              <a:ext cx="1393059" cy="1428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 descr="Baby, Birth, Born, Care, Cute, Expecting, Female, Life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7" t="53305" r="71097" b="-417"/>
            <a:stretch/>
          </p:blipFill>
          <p:spPr bwMode="auto">
            <a:xfrm>
              <a:off x="4270574" y="4784108"/>
              <a:ext cx="1204094" cy="1337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Baby, Birth, Born, Care, Cute, Expecting, Female, Life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95" t="53305" r="7237" b="-417"/>
            <a:stretch/>
          </p:blipFill>
          <p:spPr bwMode="auto">
            <a:xfrm flipH="1">
              <a:off x="6119447" y="4784108"/>
              <a:ext cx="1248847" cy="1339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Afbeelding 4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562" y="4663372"/>
              <a:ext cx="1526928" cy="1592122"/>
            </a:xfrm>
            <a:prstGeom prst="rect">
              <a:avLst/>
            </a:prstGeom>
          </p:spPr>
        </p:pic>
      </p:grpSp>
      <p:pic>
        <p:nvPicPr>
          <p:cNvPr id="64" name="Picture 2" descr="Red Hair, Blue Eyes, Baby, Baby Girl, Cute, Redhead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r="24452"/>
          <a:stretch/>
        </p:blipFill>
        <p:spPr bwMode="auto">
          <a:xfrm>
            <a:off x="781065" y="549045"/>
            <a:ext cx="1563263" cy="1579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Red Hair, Blue Eyes, Baby, Baby Girl, Cute, Redhead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r="24452"/>
          <a:stretch/>
        </p:blipFill>
        <p:spPr bwMode="auto">
          <a:xfrm>
            <a:off x="4680064" y="672096"/>
            <a:ext cx="1307017" cy="132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6731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/>
          <p:cNvGrpSpPr/>
          <p:nvPr/>
        </p:nvGrpSpPr>
        <p:grpSpPr>
          <a:xfrm>
            <a:off x="733871" y="568498"/>
            <a:ext cx="6290188" cy="1579355"/>
            <a:chOff x="928550" y="704183"/>
            <a:chExt cx="6290188" cy="1579355"/>
          </a:xfrm>
        </p:grpSpPr>
        <p:grpSp>
          <p:nvGrpSpPr>
            <p:cNvPr id="12" name="Groep 11"/>
            <p:cNvGrpSpPr/>
            <p:nvPr/>
          </p:nvGrpSpPr>
          <p:grpSpPr>
            <a:xfrm>
              <a:off x="2360018" y="704183"/>
              <a:ext cx="1552320" cy="1579355"/>
              <a:chOff x="491274" y="346571"/>
              <a:chExt cx="5648325" cy="5881688"/>
            </a:xfrm>
          </p:grpSpPr>
          <p:pic>
            <p:nvPicPr>
              <p:cNvPr id="18" name="Afbeelding 1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274" y="346571"/>
                <a:ext cx="5648325" cy="5881688"/>
              </a:xfrm>
              <a:prstGeom prst="rect">
                <a:avLst/>
              </a:prstGeom>
            </p:spPr>
          </p:pic>
          <p:pic>
            <p:nvPicPr>
              <p:cNvPr id="19" name="Picture 4" descr="Arrow, Up, Business, Orange, Success, Growth, Graph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2637029" y="4071137"/>
                <a:ext cx="1588385" cy="21742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ep 12"/>
            <p:cNvGrpSpPr/>
            <p:nvPr/>
          </p:nvGrpSpPr>
          <p:grpSpPr>
            <a:xfrm>
              <a:off x="4378419" y="704183"/>
              <a:ext cx="2840319" cy="1579355"/>
              <a:chOff x="4169073" y="4620567"/>
              <a:chExt cx="2552479" cy="1404612"/>
            </a:xfrm>
          </p:grpSpPr>
          <p:sp>
            <p:nvSpPr>
              <p:cNvPr id="15" name="Rechthoek 14"/>
              <p:cNvSpPr/>
              <p:nvPr/>
            </p:nvSpPr>
            <p:spPr>
              <a:xfrm>
                <a:off x="4169073" y="4620567"/>
                <a:ext cx="2552479" cy="1404612"/>
              </a:xfrm>
              <a:prstGeom prst="rect">
                <a:avLst/>
              </a:prstGeom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pic>
            <p:nvPicPr>
              <p:cNvPr id="16" name="Picture 2" descr="Baby, Birth, Born, Care, Cute, Expecti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85" t="2706" r="5129" b="15260"/>
              <a:stretch/>
            </p:blipFill>
            <p:spPr bwMode="auto">
              <a:xfrm flipH="1">
                <a:off x="5006770" y="4705558"/>
                <a:ext cx="1635904" cy="12414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4" descr="Baby, Birth, Born, Care, Cute, Expecting, Female, Life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28" t="3812" r="71111" b="25290"/>
              <a:stretch/>
            </p:blipFill>
            <p:spPr bwMode="auto">
              <a:xfrm>
                <a:off x="4288421" y="4716553"/>
                <a:ext cx="599001" cy="1200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4" name="Picture 4" descr="Baby, Birth, Born, Care, Cute, Expecting, Female, Life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91" t="2324" r="73330" b="58515"/>
            <a:stretch/>
          </p:blipFill>
          <p:spPr bwMode="auto">
            <a:xfrm>
              <a:off x="928550" y="708668"/>
              <a:ext cx="1090147" cy="1574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ep 20"/>
          <p:cNvGrpSpPr/>
          <p:nvPr/>
        </p:nvGrpSpPr>
        <p:grpSpPr>
          <a:xfrm>
            <a:off x="679580" y="2595310"/>
            <a:ext cx="7980673" cy="1590247"/>
            <a:chOff x="679580" y="2595310"/>
            <a:chExt cx="7980673" cy="1590247"/>
          </a:xfrm>
        </p:grpSpPr>
        <p:pic>
          <p:nvPicPr>
            <p:cNvPr id="20" name="Afbeelding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580" y="3015324"/>
              <a:ext cx="1198727" cy="990836"/>
            </a:xfrm>
            <a:prstGeom prst="rect">
              <a:avLst/>
            </a:prstGeom>
          </p:spPr>
        </p:pic>
        <p:pic>
          <p:nvPicPr>
            <p:cNvPr id="23" name="Afbeelding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2976" y="2600757"/>
              <a:ext cx="1514683" cy="1579354"/>
            </a:xfrm>
            <a:prstGeom prst="rect">
              <a:avLst/>
            </a:prstGeom>
          </p:spPr>
        </p:pic>
        <p:pic>
          <p:nvPicPr>
            <p:cNvPr id="4102" name="Picture 6" descr="Night, Transition, Day Night, Sky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1347" y="2595310"/>
              <a:ext cx="4518906" cy="1590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ep 21"/>
          <p:cNvGrpSpPr/>
          <p:nvPr/>
        </p:nvGrpSpPr>
        <p:grpSpPr>
          <a:xfrm>
            <a:off x="733871" y="4633014"/>
            <a:ext cx="7186893" cy="1579354"/>
            <a:chOff x="733871" y="4620058"/>
            <a:chExt cx="7186893" cy="1579354"/>
          </a:xfrm>
        </p:grpSpPr>
        <p:pic>
          <p:nvPicPr>
            <p:cNvPr id="25" name="Picture 4" descr="Seasons, Four Seasons, Tree, Nature, Autumn, Sprin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774" r="50483" b="30141"/>
            <a:stretch/>
          </p:blipFill>
          <p:spPr bwMode="auto">
            <a:xfrm>
              <a:off x="4234644" y="4633014"/>
              <a:ext cx="3686120" cy="1566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Afbeelding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5034625"/>
              <a:ext cx="1198727" cy="990836"/>
            </a:xfrm>
            <a:prstGeom prst="rect">
              <a:avLst/>
            </a:prstGeom>
          </p:spPr>
        </p:pic>
        <p:pic>
          <p:nvPicPr>
            <p:cNvPr id="28" name="Afbeelding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7267" y="4620058"/>
              <a:ext cx="1514683" cy="15793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16678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ep 15"/>
          <p:cNvGrpSpPr/>
          <p:nvPr/>
        </p:nvGrpSpPr>
        <p:grpSpPr>
          <a:xfrm>
            <a:off x="802429" y="866413"/>
            <a:ext cx="7039610" cy="2441468"/>
            <a:chOff x="456099" y="1845006"/>
            <a:chExt cx="7947930" cy="2756490"/>
          </a:xfrm>
        </p:grpSpPr>
        <p:grpSp>
          <p:nvGrpSpPr>
            <p:cNvPr id="17" name="Groep 16"/>
            <p:cNvGrpSpPr/>
            <p:nvPr/>
          </p:nvGrpSpPr>
          <p:grpSpPr>
            <a:xfrm>
              <a:off x="456099" y="1845006"/>
              <a:ext cx="5720165" cy="2756490"/>
              <a:chOff x="1339071" y="1968893"/>
              <a:chExt cx="5867071" cy="2827282"/>
            </a:xfrm>
          </p:grpSpPr>
          <p:grpSp>
            <p:nvGrpSpPr>
              <p:cNvPr id="19" name="Groep 18"/>
              <p:cNvGrpSpPr/>
              <p:nvPr/>
            </p:nvGrpSpPr>
            <p:grpSpPr>
              <a:xfrm>
                <a:off x="4491037" y="1968894"/>
                <a:ext cx="2715105" cy="2827281"/>
                <a:chOff x="491274" y="346571"/>
                <a:chExt cx="5648325" cy="5881688"/>
              </a:xfrm>
            </p:grpSpPr>
            <p:pic>
              <p:nvPicPr>
                <p:cNvPr id="21" name="Afbeelding 20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1274" y="346571"/>
                  <a:ext cx="5648325" cy="5881688"/>
                </a:xfrm>
                <a:prstGeom prst="rect">
                  <a:avLst/>
                </a:prstGeom>
              </p:spPr>
            </p:pic>
            <p:pic>
              <p:nvPicPr>
                <p:cNvPr id="22" name="Picture 4" descr="Arrow, Up, Business, Orange, Success, Growth, Graph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2637029" y="4071137"/>
                  <a:ext cx="1588385" cy="217424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20" name="Afbeelding 1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9071" y="1968893"/>
                <a:ext cx="2593154" cy="2827281"/>
              </a:xfrm>
              <a:prstGeom prst="rect">
                <a:avLst/>
              </a:prstGeom>
            </p:spPr>
          </p:pic>
        </p:grpSp>
        <p:pic>
          <p:nvPicPr>
            <p:cNvPr id="18" name="Afbeelding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1086" y="2858077"/>
              <a:ext cx="1682943" cy="1391076"/>
            </a:xfrm>
            <a:prstGeom prst="rect">
              <a:avLst/>
            </a:prstGeom>
          </p:spPr>
        </p:pic>
      </p:grpSp>
      <p:grpSp>
        <p:nvGrpSpPr>
          <p:cNvPr id="15" name="Groep 14"/>
          <p:cNvGrpSpPr/>
          <p:nvPr/>
        </p:nvGrpSpPr>
        <p:grpSpPr>
          <a:xfrm>
            <a:off x="1166245" y="3924047"/>
            <a:ext cx="6675794" cy="2439711"/>
            <a:chOff x="978521" y="3966436"/>
            <a:chExt cx="6675794" cy="2439711"/>
          </a:xfrm>
        </p:grpSpPr>
        <p:pic>
          <p:nvPicPr>
            <p:cNvPr id="24" name="Afbeelding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521" y="4469438"/>
              <a:ext cx="1851736" cy="1530596"/>
            </a:xfrm>
            <a:prstGeom prst="rect">
              <a:avLst/>
            </a:prstGeom>
          </p:spPr>
        </p:pic>
        <p:pic>
          <p:nvPicPr>
            <p:cNvPr id="25" name="Afbeelding 2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6550" y="3966436"/>
              <a:ext cx="2339810" cy="2439711"/>
            </a:xfrm>
            <a:prstGeom prst="rect">
              <a:avLst/>
            </a:prstGeom>
          </p:spPr>
        </p:pic>
        <p:pic>
          <p:nvPicPr>
            <p:cNvPr id="26" name="Afbeelding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3705" y="4618686"/>
              <a:ext cx="1490610" cy="12320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9075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4"/>
          <p:cNvGrpSpPr/>
          <p:nvPr/>
        </p:nvGrpSpPr>
        <p:grpSpPr>
          <a:xfrm>
            <a:off x="2890200" y="2831295"/>
            <a:ext cx="3422594" cy="3564003"/>
            <a:chOff x="491274" y="346571"/>
            <a:chExt cx="5648325" cy="5881688"/>
          </a:xfrm>
        </p:grpSpPr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274" y="346571"/>
              <a:ext cx="5648325" cy="5881688"/>
            </a:xfrm>
            <a:prstGeom prst="rect">
              <a:avLst/>
            </a:prstGeom>
          </p:spPr>
        </p:pic>
        <p:pic>
          <p:nvPicPr>
            <p:cNvPr id="8" name="Picture 4" descr="Arrow, Up, Business, Orange, Success, Growth, Grap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637029" y="4071137"/>
              <a:ext cx="1588385" cy="2174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6"/>
          <a:stretch/>
        </p:blipFill>
        <p:spPr>
          <a:xfrm>
            <a:off x="373472" y="4191699"/>
            <a:ext cx="2015767" cy="2147987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1" r="23613" b="16220"/>
          <a:stretch/>
        </p:blipFill>
        <p:spPr>
          <a:xfrm>
            <a:off x="6928584" y="2571685"/>
            <a:ext cx="1741034" cy="1859329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0"/>
          <a:stretch/>
        </p:blipFill>
        <p:spPr>
          <a:xfrm>
            <a:off x="5330397" y="667892"/>
            <a:ext cx="1923190" cy="1598022"/>
          </a:xfrm>
          <a:prstGeom prst="rect">
            <a:avLst/>
          </a:prstGeom>
        </p:spPr>
      </p:pic>
      <p:pic>
        <p:nvPicPr>
          <p:cNvPr id="15362" name="Picture 2" descr="Woman, Poses, Elearning, Female, Girl, Peopl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7" y="1378733"/>
            <a:ext cx="2454773" cy="219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Morning, Clock, Alarm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2"/>
          <a:stretch/>
        </p:blipFill>
        <p:spPr bwMode="auto">
          <a:xfrm>
            <a:off x="6813755" y="4783979"/>
            <a:ext cx="1970693" cy="161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ortrait, Black And White, Face, Making A Face, Angry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92"/>
          <a:stretch/>
        </p:blipFill>
        <p:spPr bwMode="auto">
          <a:xfrm>
            <a:off x="2966892" y="455922"/>
            <a:ext cx="1811586" cy="202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6535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4"/>
          <p:cNvGrpSpPr/>
          <p:nvPr/>
        </p:nvGrpSpPr>
        <p:grpSpPr>
          <a:xfrm>
            <a:off x="3082172" y="2713306"/>
            <a:ext cx="3262827" cy="3451520"/>
            <a:chOff x="491274" y="346571"/>
            <a:chExt cx="5648325" cy="5881688"/>
          </a:xfrm>
        </p:grpSpPr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274" y="346571"/>
              <a:ext cx="5648325" cy="5881688"/>
            </a:xfrm>
            <a:prstGeom prst="rect">
              <a:avLst/>
            </a:prstGeom>
          </p:spPr>
        </p:pic>
        <p:pic>
          <p:nvPicPr>
            <p:cNvPr id="8" name="Picture 4" descr="Arrow, Up, Business, Orange, Success, Growth, Grap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637029" y="4071137"/>
              <a:ext cx="1588385" cy="2174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Sunrise, Cold, Iced, Hoarfrost, Morgenstimmung, Win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32" y="4503513"/>
            <a:ext cx="2495869" cy="166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unset, Sun, Sky, Clouds, Snow, Golden, Spark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495" y="4503513"/>
            <a:ext cx="2215084" cy="166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n, Human, Person, Sunglasses, Cool, Casual, Holida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55" b="19778"/>
          <a:stretch/>
        </p:blipFill>
        <p:spPr bwMode="auto">
          <a:xfrm>
            <a:off x="1975413" y="486272"/>
            <a:ext cx="2312547" cy="174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oat, Cold, Cute, Face, Frozen, Girl, Hands, Ha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8"/>
          <a:stretch/>
        </p:blipFill>
        <p:spPr bwMode="auto">
          <a:xfrm>
            <a:off x="4713586" y="287317"/>
            <a:ext cx="2143708" cy="194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ummer, Sunflower, Flowers, Sky, Clou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94" y="2516621"/>
            <a:ext cx="2503493" cy="166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inter, Tree, Sky, Cold, Snow, Natural, Snowy, Seasona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229" y="2516621"/>
            <a:ext cx="2511378" cy="166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7555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97105" y="284916"/>
            <a:ext cx="8228041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dirty="0"/>
              <a:t>Bronvermelding bij de foto’s</a:t>
            </a:r>
            <a:endParaRPr lang="nl-BE" dirty="0">
              <a:hlinkClick r:id="rId2"/>
            </a:endParaRPr>
          </a:p>
          <a:p>
            <a:endParaRPr lang="nl-BE" sz="500" dirty="0">
              <a:hlinkClick r:id="rId2"/>
            </a:endParaRPr>
          </a:p>
          <a:p>
            <a:r>
              <a:rPr lang="nl-BE" sz="1100" dirty="0">
                <a:hlinkClick r:id="rId3"/>
              </a:rPr>
              <a:t>https://pixabay.com/en/banana-ripe-fruit-food-vitamins-825331/</a:t>
            </a:r>
            <a:endParaRPr lang="nl-BE" sz="1100" dirty="0"/>
          </a:p>
          <a:p>
            <a:r>
              <a:rPr lang="nl-BE" sz="1100" dirty="0">
                <a:hlinkClick r:id="rId4"/>
              </a:rPr>
              <a:t>https://pixabay.com/nl/white-buiten-patio-meubilair-tafel-1547092/</a:t>
            </a:r>
            <a:r>
              <a:rPr lang="nl-BE" sz="1100" dirty="0"/>
              <a:t> </a:t>
            </a:r>
          </a:p>
          <a:p>
            <a:r>
              <a:rPr lang="nl-BE" sz="1100" dirty="0">
                <a:hlinkClick r:id="rId5"/>
              </a:rPr>
              <a:t>http://soundbible.com/1661-Sunny-Day.html</a:t>
            </a:r>
            <a:r>
              <a:rPr lang="nl-BE" sz="1100" dirty="0"/>
              <a:t> (geluidsbestand)</a:t>
            </a:r>
          </a:p>
          <a:p>
            <a:r>
              <a:rPr lang="nl-BE" sz="1100" dirty="0">
                <a:hlinkClick r:id="rId6"/>
              </a:rPr>
              <a:t>http://maxpixel.freegreatpicture.com/Pie-Pavlova-Cake-Mixed-Berries-Whipped-Cream-Sweet-1470229</a:t>
            </a:r>
            <a:r>
              <a:rPr lang="nl-BE" sz="1100" dirty="0"/>
              <a:t> </a:t>
            </a:r>
          </a:p>
          <a:p>
            <a:r>
              <a:rPr lang="nl-BE" sz="1100" dirty="0">
                <a:hlinkClick r:id="rId7"/>
              </a:rPr>
              <a:t>https://pixabay.com/nl/advertentie-reclame-banner-leeg-84406/</a:t>
            </a:r>
            <a:endParaRPr lang="nl-BE" sz="1100" dirty="0"/>
          </a:p>
          <a:p>
            <a:r>
              <a:rPr lang="nl-BE" sz="1100" dirty="0">
                <a:hlinkClick r:id="rId8"/>
              </a:rPr>
              <a:t>https://pixabay.com/nl/ballonnen-viering-drijvende-kleuren-154949/</a:t>
            </a:r>
            <a:endParaRPr lang="nl-BE" sz="1100" dirty="0"/>
          </a:p>
          <a:p>
            <a:r>
              <a:rPr lang="nl-BE" sz="1100" dirty="0">
                <a:hlinkClick r:id="rId9"/>
              </a:rPr>
              <a:t>https://pixabay.com/en/garden-fence-fence-wood-fence-326616/</a:t>
            </a:r>
            <a:endParaRPr lang="nl-BE" sz="1100" dirty="0"/>
          </a:p>
          <a:p>
            <a:r>
              <a:rPr lang="nl-BE" sz="1100" dirty="0">
                <a:hlinkClick r:id="rId10"/>
              </a:rPr>
              <a:t>https://pixabay.com/en/advert-advertisement-background-84460/</a:t>
            </a:r>
            <a:endParaRPr lang="nl-BE" sz="1100" dirty="0"/>
          </a:p>
          <a:p>
            <a:r>
              <a:rPr lang="nl-BE" sz="1100" dirty="0">
                <a:hlinkClick r:id="rId11"/>
              </a:rPr>
              <a:t>https://pixabay.com/en/advert-advertisement-background-84461/</a:t>
            </a:r>
            <a:r>
              <a:rPr lang="nl-BE" sz="1100" dirty="0"/>
              <a:t> </a:t>
            </a:r>
          </a:p>
          <a:p>
            <a:r>
              <a:rPr lang="nl-BE" sz="1100" dirty="0">
                <a:hlinkClick r:id="rId12"/>
              </a:rPr>
              <a:t>https://pixabay.com/en/bananas-eat-fruits-fruit-healthy-1735078/</a:t>
            </a:r>
            <a:r>
              <a:rPr lang="nl-BE" sz="1100" dirty="0"/>
              <a:t> </a:t>
            </a:r>
          </a:p>
          <a:p>
            <a:r>
              <a:rPr lang="nl-BE" sz="1100" dirty="0">
                <a:hlinkClick r:id="rId2"/>
              </a:rPr>
              <a:t>https://pixabay.com/en/mischievously-mischievous-funny-1665771/</a:t>
            </a:r>
            <a:endParaRPr lang="nl-BE" sz="1100" dirty="0"/>
          </a:p>
          <a:p>
            <a:r>
              <a:rPr lang="nl-BE" sz="1100" dirty="0">
                <a:hlinkClick r:id="rId13"/>
              </a:rPr>
              <a:t>https://pixabay.com/en/banana-peel-banana-eat-fruits-1735083/</a:t>
            </a:r>
            <a:r>
              <a:rPr lang="nl-BE" sz="1100" dirty="0"/>
              <a:t> </a:t>
            </a:r>
          </a:p>
          <a:p>
            <a:r>
              <a:rPr lang="nl-BE" sz="1100" dirty="0">
                <a:hlinkClick r:id="rId14"/>
              </a:rPr>
              <a:t>https://pixabay.com/en/kitchen-ipad-stove-old-fashioned-610736/</a:t>
            </a:r>
            <a:endParaRPr lang="nl-BE" sz="1100" dirty="0"/>
          </a:p>
          <a:p>
            <a:r>
              <a:rPr lang="nl-BE" sz="1100" dirty="0">
                <a:hlinkClick r:id="rId13"/>
              </a:rPr>
              <a:t>https://pixabay.com/en/banana-peel-banana-eat-fruits-1735083/</a:t>
            </a:r>
            <a:r>
              <a:rPr lang="nl-BE" sz="1100" dirty="0"/>
              <a:t> </a:t>
            </a:r>
          </a:p>
          <a:p>
            <a:r>
              <a:rPr lang="nl-BE" sz="1100" dirty="0">
                <a:hlinkClick r:id="rId15"/>
              </a:rPr>
              <a:t>http://maxpixel.freegreatpicture.com/Cake-Pavlova-Mixed-Berries-Pie-Sweet-Whipped-Cream-1470226</a:t>
            </a:r>
            <a:r>
              <a:rPr lang="nl-BE" sz="1100" dirty="0"/>
              <a:t> </a:t>
            </a:r>
          </a:p>
          <a:p>
            <a:r>
              <a:rPr lang="nl-BE" sz="1100" dirty="0">
                <a:hlinkClick r:id="rId16"/>
              </a:rPr>
              <a:t>https://pixabay.com/en/whipped-cream-cake-face-people-man-814218/</a:t>
            </a:r>
            <a:endParaRPr lang="nl-BE" sz="1100" dirty="0"/>
          </a:p>
          <a:p>
            <a:r>
              <a:rPr lang="nl-BE" sz="1100" dirty="0">
                <a:hlinkClick r:id="rId17"/>
              </a:rPr>
              <a:t>https://pixabay.com/en/portrait-black-and-white-face-2006207/</a:t>
            </a:r>
            <a:r>
              <a:rPr lang="nl-BE" sz="1100" dirty="0"/>
              <a:t> </a:t>
            </a:r>
          </a:p>
          <a:p>
            <a:r>
              <a:rPr lang="nl-BE" sz="1100" dirty="0">
                <a:hlinkClick r:id="rId18"/>
              </a:rPr>
              <a:t>https://pixabay.com/en/slip-up-danger-careless-slippery-709045/</a:t>
            </a:r>
            <a:endParaRPr lang="nl-BE" sz="1100" dirty="0"/>
          </a:p>
          <a:p>
            <a:r>
              <a:rPr lang="nl-BE" sz="1100" dirty="0">
                <a:hlinkClick r:id="rId19"/>
              </a:rPr>
              <a:t>https://pixabay.com/en/red-hair-blue-eyes-baby-baby-girl-1634933/</a:t>
            </a:r>
            <a:r>
              <a:rPr lang="nl-BE" sz="1100" dirty="0"/>
              <a:t> </a:t>
            </a:r>
          </a:p>
          <a:p>
            <a:r>
              <a:rPr lang="nl-BE" sz="1100" dirty="0">
                <a:hlinkClick r:id="rId20"/>
              </a:rPr>
              <a:t>https://pixabay.com/en/boy-red-hair-freckles-portrait-1252771/</a:t>
            </a:r>
            <a:endParaRPr lang="nl-BE" sz="1100" dirty="0"/>
          </a:p>
          <a:p>
            <a:r>
              <a:rPr lang="nl-BE" sz="1100" dirty="0">
                <a:hlinkClick r:id="rId21"/>
              </a:rPr>
              <a:t>https://pixabay.com/en/man-older-distinct-face-fixed-2194255/</a:t>
            </a:r>
            <a:endParaRPr lang="nl-BE" sz="1100" dirty="0"/>
          </a:p>
          <a:p>
            <a:r>
              <a:rPr lang="nl-BE" sz="1100" dirty="0">
                <a:hlinkClick r:id="rId22"/>
              </a:rPr>
              <a:t>https://pixabay.com/en/man-old-old-man-age-human-2182083/</a:t>
            </a:r>
            <a:endParaRPr lang="nl-BE" sz="1100" dirty="0"/>
          </a:p>
          <a:p>
            <a:r>
              <a:rPr lang="nl-BE" sz="1100" dirty="0">
                <a:hlinkClick r:id="rId23"/>
              </a:rPr>
              <a:t>https://pixabay.com/en/baby-birth-born-care-cute-22079/</a:t>
            </a:r>
            <a:endParaRPr lang="nl-BE" sz="1100" dirty="0"/>
          </a:p>
          <a:p>
            <a:r>
              <a:rPr lang="nl-BE" sz="1100" dirty="0">
                <a:hlinkClick r:id="rId24"/>
              </a:rPr>
              <a:t>https://pixabay.com/en/seasons-four-seasons-tree-nature-158601/</a:t>
            </a:r>
            <a:r>
              <a:rPr lang="nl-BE" sz="1100" dirty="0"/>
              <a:t> </a:t>
            </a:r>
          </a:p>
          <a:p>
            <a:r>
              <a:rPr lang="nl-BE" sz="1100" dirty="0">
                <a:hlinkClick r:id="rId25"/>
              </a:rPr>
              <a:t>https://pixabay.com/en/woman-poses-elearning-female-girl-1447084/</a:t>
            </a:r>
          </a:p>
          <a:p>
            <a:r>
              <a:rPr lang="nl-BE" sz="1100" dirty="0">
                <a:hlinkClick r:id="rId25"/>
              </a:rPr>
              <a:t>https://pixabay.com/en/morning-clock-alarm-1092771/</a:t>
            </a:r>
            <a:endParaRPr lang="nl-BE" sz="1100" dirty="0"/>
          </a:p>
          <a:p>
            <a:r>
              <a:rPr lang="nl-BE" sz="1100" dirty="0">
                <a:hlinkClick r:id="rId26"/>
              </a:rPr>
              <a:t>https://pixabay.com/en/sunset-sun-sky-clouds-snow-golden-81161/</a:t>
            </a:r>
            <a:endParaRPr lang="nl-BE" sz="1100" dirty="0"/>
          </a:p>
          <a:p>
            <a:r>
              <a:rPr lang="nl-BE" sz="1100" dirty="0">
                <a:hlinkClick r:id="rId27"/>
              </a:rPr>
              <a:t>https://pixabay.com/en/sunrise-cold-iced-hoarfrost-580379/</a:t>
            </a:r>
            <a:endParaRPr lang="nl-BE" sz="1100" dirty="0"/>
          </a:p>
          <a:p>
            <a:r>
              <a:rPr lang="nl-BE" sz="1100" dirty="0">
                <a:hlinkClick r:id="rId28"/>
              </a:rPr>
              <a:t>https://pixabay.com/en/man-human-person-sunglasses-cool-1521953/</a:t>
            </a:r>
            <a:endParaRPr lang="nl-BE" sz="1100" dirty="0"/>
          </a:p>
          <a:p>
            <a:r>
              <a:rPr lang="nl-BE" sz="1100" dirty="0">
                <a:hlinkClick r:id="rId29"/>
              </a:rPr>
              <a:t>https://pixabay.com/en/coat-cold-cute-face-frozen-girl-15845/</a:t>
            </a:r>
            <a:endParaRPr lang="nl-BE" sz="1100" dirty="0"/>
          </a:p>
          <a:p>
            <a:r>
              <a:rPr lang="nl-BE" sz="1100" dirty="0">
                <a:hlinkClick r:id="rId30"/>
              </a:rPr>
              <a:t>https://pixabay.com/en/summer-sunflower-flowers-sky-cloud-368224/</a:t>
            </a:r>
            <a:r>
              <a:rPr lang="nl-BE" sz="1100" dirty="0"/>
              <a:t> </a:t>
            </a:r>
          </a:p>
          <a:p>
            <a:r>
              <a:rPr lang="nl-BE" sz="1100" dirty="0">
                <a:hlinkClick r:id="rId31"/>
              </a:rPr>
              <a:t>https://pixabay.com/en/winter-tree-sky-cold-snow-natural-417172/</a:t>
            </a:r>
            <a:r>
              <a:rPr lang="nl-BE" sz="1100" dirty="0"/>
              <a:t> </a:t>
            </a:r>
          </a:p>
          <a:p>
            <a:r>
              <a:rPr lang="nl-BE" sz="1100" dirty="0"/>
              <a:t>De beat “Pas op een banaan” : eigen werk</a:t>
            </a:r>
          </a:p>
          <a:p>
            <a:r>
              <a:rPr lang="nl-BE" sz="1100" dirty="0"/>
              <a:t>“Lang zal ze leven”: zelf gespeeld en ingezongen</a:t>
            </a:r>
            <a:endParaRPr lang="nl-BE" sz="1200" dirty="0"/>
          </a:p>
        </p:txBody>
      </p:sp>
    </p:spTree>
    <p:extLst>
      <p:ext uri="{BB962C8B-B14F-4D97-AF65-F5344CB8AC3E}">
        <p14:creationId xmlns:p14="http://schemas.microsoft.com/office/powerpoint/2010/main" val="2527555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/>
          <p:cNvGrpSpPr/>
          <p:nvPr/>
        </p:nvGrpSpPr>
        <p:grpSpPr>
          <a:xfrm>
            <a:off x="-94389" y="0"/>
            <a:ext cx="9279684" cy="7079226"/>
            <a:chOff x="-94389" y="0"/>
            <a:chExt cx="9279684" cy="7079226"/>
          </a:xfrm>
        </p:grpSpPr>
        <p:sp>
          <p:nvSpPr>
            <p:cNvPr id="6" name="Rechthoek 5"/>
            <p:cNvSpPr/>
            <p:nvPr/>
          </p:nvSpPr>
          <p:spPr>
            <a:xfrm>
              <a:off x="-94389" y="4297119"/>
              <a:ext cx="9279684" cy="2782107"/>
            </a:xfrm>
            <a:prstGeom prst="rect">
              <a:avLst/>
            </a:prstGeom>
            <a:gradFill flip="none" rotWithShape="1">
              <a:gsLst>
                <a:gs pos="2000">
                  <a:srgbClr val="81D8F8"/>
                </a:gs>
                <a:gs pos="0">
                  <a:srgbClr val="00B0F0"/>
                </a:gs>
                <a:gs pos="5000">
                  <a:srgbClr val="BFEBFB"/>
                </a:gs>
                <a:gs pos="12000">
                  <a:srgbClr val="DEF5FD"/>
                </a:gs>
                <a:gs pos="71000">
                  <a:srgbClr val="FFFFFF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5" name="Afbeelding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3" t="7006" r="14647" b="13234"/>
            <a:stretch/>
          </p:blipFill>
          <p:spPr>
            <a:xfrm>
              <a:off x="1385624" y="0"/>
              <a:ext cx="6456898" cy="4661757"/>
            </a:xfrm>
            <a:prstGeom prst="rect">
              <a:avLst/>
            </a:prstGeom>
          </p:spPr>
        </p:pic>
        <p:pic>
          <p:nvPicPr>
            <p:cNvPr id="2050" name="Picture 2" descr="Ballonnen, Viering, Drijvende, Kleuren, Aerostat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2244" y="4362177"/>
              <a:ext cx="2526959" cy="2246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kstvak 6"/>
            <p:cNvSpPr txBox="1"/>
            <p:nvPr/>
          </p:nvSpPr>
          <p:spPr>
            <a:xfrm>
              <a:off x="2092461" y="4661757"/>
              <a:ext cx="2221487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3800" dirty="0">
                  <a:solidFill>
                    <a:srgbClr val="B70606"/>
                  </a:solidFill>
                  <a:latin typeface="Dubai" panose="020B0604020202020204" pitchFamily="34" charset="-78"/>
                  <a:cs typeface="Dubai" panose="020B0604020202020204" pitchFamily="34" charset="-78"/>
                </a:rPr>
                <a:t>30</a:t>
              </a:r>
              <a:endParaRPr lang="nl-BE" dirty="0">
                <a:solidFill>
                  <a:srgbClr val="B70606"/>
                </a:solidFill>
                <a:latin typeface="Dubai" panose="020B0604020202020204" pitchFamily="34" charset="-78"/>
                <a:cs typeface="Dubai" panose="020B0604020202020204" pitchFamily="34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102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1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ixed Berries, Pavlova, Pie, Cake, Sweet, Whipped Cre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36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" t="9807" b="9620"/>
          <a:stretch/>
        </p:blipFill>
        <p:spPr>
          <a:xfrm>
            <a:off x="869521" y="0"/>
            <a:ext cx="5710793" cy="688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50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BE" dirty="0"/>
              <a:t>https://pixabay.com/en/garden-fence-fence-wood-fence-326616/</a:t>
            </a:r>
          </a:p>
        </p:txBody>
      </p:sp>
      <p:pic>
        <p:nvPicPr>
          <p:cNvPr id="4100" name="Picture 4" descr="Tuinhek, Hek, Houten Omheining, Staketsel, Grens, Tu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099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ep 10"/>
          <p:cNvGrpSpPr/>
          <p:nvPr/>
        </p:nvGrpSpPr>
        <p:grpSpPr>
          <a:xfrm>
            <a:off x="-359861" y="53093"/>
            <a:ext cx="9627747" cy="6914050"/>
            <a:chOff x="-359861" y="53093"/>
            <a:chExt cx="9627747" cy="6914050"/>
          </a:xfrm>
        </p:grpSpPr>
        <p:sp>
          <p:nvSpPr>
            <p:cNvPr id="8" name="Rechthoek 7"/>
            <p:cNvSpPr/>
            <p:nvPr/>
          </p:nvSpPr>
          <p:spPr>
            <a:xfrm>
              <a:off x="0" y="4851663"/>
              <a:ext cx="9144000" cy="2115480"/>
            </a:xfrm>
            <a:prstGeom prst="rect">
              <a:avLst/>
            </a:prstGeom>
            <a:gradFill flip="none" rotWithShape="1">
              <a:gsLst>
                <a:gs pos="20000">
                  <a:srgbClr val="81D8F8"/>
                </a:gs>
                <a:gs pos="0">
                  <a:srgbClr val="00B0F0"/>
                </a:gs>
                <a:gs pos="38000">
                  <a:srgbClr val="BFEBFB"/>
                </a:gs>
                <a:gs pos="57000">
                  <a:srgbClr val="DEF5FD"/>
                </a:gs>
                <a:gs pos="84000">
                  <a:srgbClr val="FFFFFF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pic>
          <p:nvPicPr>
            <p:cNvPr id="3" name="Afbeelding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4" t="6341" r="16855" b="-1860"/>
            <a:stretch/>
          </p:blipFill>
          <p:spPr>
            <a:xfrm rot="5400000">
              <a:off x="2172716" y="-1887030"/>
              <a:ext cx="4798569" cy="8678816"/>
            </a:xfrm>
            <a:prstGeom prst="rect">
              <a:avLst/>
            </a:prstGeom>
          </p:spPr>
        </p:pic>
        <p:cxnSp>
          <p:nvCxnSpPr>
            <p:cNvPr id="9" name="Rechte verbindingslijn 8"/>
            <p:cNvCxnSpPr>
              <a:cxnSpLocks/>
            </p:cNvCxnSpPr>
            <p:nvPr/>
          </p:nvCxnSpPr>
          <p:spPr>
            <a:xfrm flipH="1">
              <a:off x="-359861" y="4760779"/>
              <a:ext cx="9627747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3125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8" r="19446"/>
          <a:stretch/>
        </p:blipFill>
        <p:spPr>
          <a:xfrm>
            <a:off x="0" y="0"/>
            <a:ext cx="91597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71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" t="9807" b="9620"/>
          <a:stretch/>
        </p:blipFill>
        <p:spPr>
          <a:xfrm>
            <a:off x="869521" y="0"/>
            <a:ext cx="5710793" cy="688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3982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616</TotalTime>
  <Words>965</Words>
  <Application>Microsoft Office PowerPoint</Application>
  <PresentationFormat>Diavoorstelling (4:3)</PresentationFormat>
  <Paragraphs>105</Paragraphs>
  <Slides>26</Slides>
  <Notes>25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Dubai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janique vanderstocken</dc:creator>
  <cp:lastModifiedBy>janique vanderstocken</cp:lastModifiedBy>
  <cp:revision>57</cp:revision>
  <dcterms:created xsi:type="dcterms:W3CDTF">2017-05-14T15:55:19Z</dcterms:created>
  <dcterms:modified xsi:type="dcterms:W3CDTF">2017-08-09T22:08:32Z</dcterms:modified>
</cp:coreProperties>
</file>