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90" r:id="rId2"/>
    <p:sldId id="402" r:id="rId3"/>
    <p:sldId id="397" r:id="rId4"/>
    <p:sldId id="398" r:id="rId5"/>
    <p:sldId id="399" r:id="rId6"/>
    <p:sldId id="400" r:id="rId7"/>
    <p:sldId id="401" r:id="rId8"/>
    <p:sldId id="291" r:id="rId9"/>
    <p:sldId id="293" r:id="rId10"/>
    <p:sldId id="294" r:id="rId11"/>
    <p:sldId id="295" r:id="rId12"/>
    <p:sldId id="314" r:id="rId13"/>
    <p:sldId id="296" r:id="rId14"/>
    <p:sldId id="298" r:id="rId15"/>
    <p:sldId id="301" r:id="rId16"/>
    <p:sldId id="304" r:id="rId17"/>
    <p:sldId id="392" r:id="rId18"/>
    <p:sldId id="311" r:id="rId19"/>
    <p:sldId id="316" r:id="rId20"/>
    <p:sldId id="317" r:id="rId21"/>
    <p:sldId id="390" r:id="rId22"/>
    <p:sldId id="268" r:id="rId23"/>
    <p:sldId id="288" r:id="rId24"/>
    <p:sldId id="396" r:id="rId25"/>
    <p:sldId id="387" r:id="rId26"/>
    <p:sldId id="285" r:id="rId27"/>
  </p:sldIdLst>
  <p:sldSz cx="12192000" cy="6858000"/>
  <p:notesSz cx="9926638" cy="67976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310E"/>
    <a:srgbClr val="FFCC66"/>
    <a:srgbClr val="A50021"/>
    <a:srgbClr val="111111"/>
    <a:srgbClr val="4D4D4D"/>
    <a:srgbClr val="666633"/>
    <a:srgbClr val="F4C974"/>
    <a:srgbClr val="E3E185"/>
    <a:srgbClr val="FCAC36"/>
    <a:srgbClr val="FFF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6963" autoAdjust="0"/>
  </p:normalViewPr>
  <p:slideViewPr>
    <p:cSldViewPr snapToGrid="0">
      <p:cViewPr varScale="1">
        <p:scale>
          <a:sx n="65" d="100"/>
          <a:sy n="65" d="100"/>
        </p:scale>
        <p:origin x="24" y="246"/>
      </p:cViewPr>
      <p:guideLst/>
    </p:cSldViewPr>
  </p:slideViewPr>
  <p:notesTextViewPr>
    <p:cViewPr>
      <p:scale>
        <a:sx n="1" d="1"/>
        <a:sy n="1" d="1"/>
      </p:scale>
      <p:origin x="0" y="0"/>
    </p:cViewPr>
  </p:notesTextViewPr>
  <p:sorterViewPr>
    <p:cViewPr>
      <p:scale>
        <a:sx n="100" d="100"/>
        <a:sy n="100" d="100"/>
      </p:scale>
      <p:origin x="0" y="-192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4301543" cy="341064"/>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5622798" y="2"/>
            <a:ext cx="4301543" cy="341064"/>
          </a:xfrm>
          <a:prstGeom prst="rect">
            <a:avLst/>
          </a:prstGeom>
        </p:spPr>
        <p:txBody>
          <a:bodyPr vert="horz" lIns="91440" tIns="45720" rIns="91440" bIns="45720" rtlCol="0"/>
          <a:lstStyle>
            <a:lvl1pPr algn="r">
              <a:defRPr sz="1200"/>
            </a:lvl1pPr>
          </a:lstStyle>
          <a:p>
            <a:fld id="{BC0D6196-1FF8-4915-8BE5-D558A2795FB3}" type="datetimeFigureOut">
              <a:rPr lang="nl-BE" smtClean="0"/>
              <a:t>13/05/2017</a:t>
            </a:fld>
            <a:endParaRPr lang="nl-BE"/>
          </a:p>
        </p:txBody>
      </p:sp>
      <p:sp>
        <p:nvSpPr>
          <p:cNvPr id="4" name="Tijdelijke aanduiding voor voettekst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FFD808D9-62BE-4262-9485-57D05E01BDC9}" type="slidenum">
              <a:rPr lang="nl-BE" smtClean="0"/>
              <a:t>‹nr.›</a:t>
            </a:fld>
            <a:endParaRPr lang="nl-BE"/>
          </a:p>
        </p:txBody>
      </p:sp>
    </p:spTree>
    <p:extLst>
      <p:ext uri="{BB962C8B-B14F-4D97-AF65-F5344CB8AC3E}">
        <p14:creationId xmlns:p14="http://schemas.microsoft.com/office/powerpoint/2010/main" val="1357705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DFE8AADE-46D4-4971-B5D6-4F911B0A5B27}" type="datetimeFigureOut">
              <a:rPr lang="nl-BE" smtClean="0"/>
              <a:t>13/05/2017</a:t>
            </a:fld>
            <a:endParaRPr lang="nl-BE"/>
          </a:p>
        </p:txBody>
      </p:sp>
      <p:sp>
        <p:nvSpPr>
          <p:cNvPr id="4" name="Tijdelijke aanduiding voor dia-afbeelding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8B04B8C7-6CF0-42E1-A5B4-B11FD73C1DB5}" type="slidenum">
              <a:rPr lang="nl-BE" smtClean="0"/>
              <a:t>‹nr.›</a:t>
            </a:fld>
            <a:endParaRPr lang="nl-BE"/>
          </a:p>
        </p:txBody>
      </p:sp>
    </p:spTree>
    <p:extLst>
      <p:ext uri="{BB962C8B-B14F-4D97-AF65-F5344CB8AC3E}">
        <p14:creationId xmlns:p14="http://schemas.microsoft.com/office/powerpoint/2010/main" val="177390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B04B8C7-6CF0-42E1-A5B4-B11FD73C1DB5}" type="slidenum">
              <a:rPr lang="nl-BE" smtClean="0"/>
              <a:t>4</a:t>
            </a:fld>
            <a:endParaRPr lang="nl-BE"/>
          </a:p>
        </p:txBody>
      </p:sp>
    </p:spTree>
    <p:extLst>
      <p:ext uri="{BB962C8B-B14F-4D97-AF65-F5344CB8AC3E}">
        <p14:creationId xmlns:p14="http://schemas.microsoft.com/office/powerpoint/2010/main" val="197564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B04B8C7-6CF0-42E1-A5B4-B11FD73C1DB5}" type="slidenum">
              <a:rPr lang="nl-BE" smtClean="0"/>
              <a:t>25</a:t>
            </a:fld>
            <a:endParaRPr lang="nl-BE"/>
          </a:p>
        </p:txBody>
      </p:sp>
    </p:spTree>
    <p:extLst>
      <p:ext uri="{BB962C8B-B14F-4D97-AF65-F5344CB8AC3E}">
        <p14:creationId xmlns:p14="http://schemas.microsoft.com/office/powerpoint/2010/main" val="347208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C47DFD75-6910-429A-85E2-5B2D5E93C599}" type="datetimeFigureOut">
              <a:rPr lang="nl-BE" smtClean="0"/>
              <a:t>13/05/2017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1573299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47DFD75-6910-429A-85E2-5B2D5E93C599}" type="datetimeFigureOut">
              <a:rPr lang="nl-BE" smtClean="0"/>
              <a:t>13/05/2017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1324228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47DFD75-6910-429A-85E2-5B2D5E93C599}" type="datetimeFigureOut">
              <a:rPr lang="nl-BE" smtClean="0"/>
              <a:t>13/05/2017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2262355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47DFD75-6910-429A-85E2-5B2D5E93C599}" type="datetimeFigureOut">
              <a:rPr lang="nl-BE" smtClean="0"/>
              <a:t>13/05/2017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46166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C47DFD75-6910-429A-85E2-5B2D5E93C599}" type="datetimeFigureOut">
              <a:rPr lang="nl-BE" smtClean="0"/>
              <a:t>13/05/2017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240655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C47DFD75-6910-429A-85E2-5B2D5E93C599}" type="datetimeFigureOut">
              <a:rPr lang="nl-BE" smtClean="0"/>
              <a:t>13/05/2017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920692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C47DFD75-6910-429A-85E2-5B2D5E93C599}" type="datetimeFigureOut">
              <a:rPr lang="nl-BE" smtClean="0"/>
              <a:t>13/05/2017</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342433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C47DFD75-6910-429A-85E2-5B2D5E93C599}" type="datetimeFigureOut">
              <a:rPr lang="nl-BE" smtClean="0"/>
              <a:t>13/05/2017</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2995119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7DFD75-6910-429A-85E2-5B2D5E93C599}" type="datetimeFigureOut">
              <a:rPr lang="nl-BE" smtClean="0"/>
              <a:t>13/05/2017</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73966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C47DFD75-6910-429A-85E2-5B2D5E93C599}" type="datetimeFigureOut">
              <a:rPr lang="nl-BE" smtClean="0"/>
              <a:t>13/05/2017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8486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C47DFD75-6910-429A-85E2-5B2D5E93C599}" type="datetimeFigureOut">
              <a:rPr lang="nl-BE" smtClean="0"/>
              <a:t>13/05/2017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7A22B6B-BF17-4F20-8C86-6314A34D5412}" type="slidenum">
              <a:rPr lang="nl-BE" smtClean="0"/>
              <a:t>‹nr.›</a:t>
            </a:fld>
            <a:endParaRPr lang="nl-BE"/>
          </a:p>
        </p:txBody>
      </p:sp>
    </p:spTree>
    <p:extLst>
      <p:ext uri="{BB962C8B-B14F-4D97-AF65-F5344CB8AC3E}">
        <p14:creationId xmlns:p14="http://schemas.microsoft.com/office/powerpoint/2010/main" val="1233473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DFD75-6910-429A-85E2-5B2D5E93C599}" type="datetimeFigureOut">
              <a:rPr lang="nl-BE" smtClean="0"/>
              <a:t>13/05/2017</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22B6B-BF17-4F20-8C86-6314A34D5412}" type="slidenum">
              <a:rPr lang="nl-BE" smtClean="0"/>
              <a:t>‹nr.›</a:t>
            </a:fld>
            <a:endParaRPr lang="nl-BE"/>
          </a:p>
        </p:txBody>
      </p:sp>
    </p:spTree>
    <p:extLst>
      <p:ext uri="{BB962C8B-B14F-4D97-AF65-F5344CB8AC3E}">
        <p14:creationId xmlns:p14="http://schemas.microsoft.com/office/powerpoint/2010/main" val="2489947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unvier.weebly.com/verhalen.html"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hyperlink" Target="mailto:janique.vanderstocken@gmail.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18" Type="http://schemas.openxmlformats.org/officeDocument/2006/relationships/image" Target="../media/image26.jpg"/><Relationship Id="rId3" Type="http://schemas.openxmlformats.org/officeDocument/2006/relationships/image" Target="../media/image12.jpg"/><Relationship Id="rId21" Type="http://schemas.openxmlformats.org/officeDocument/2006/relationships/image" Target="../media/image29.jpg"/><Relationship Id="rId7" Type="http://schemas.openxmlformats.org/officeDocument/2006/relationships/image" Target="../media/image16.jpg"/><Relationship Id="rId12" Type="http://schemas.openxmlformats.org/officeDocument/2006/relationships/image" Target="../media/image21.png"/><Relationship Id="rId17" Type="http://schemas.openxmlformats.org/officeDocument/2006/relationships/image" Target="../media/image25.jpg"/><Relationship Id="rId2" Type="http://schemas.openxmlformats.org/officeDocument/2006/relationships/image" Target="../media/image11.png"/><Relationship Id="rId16" Type="http://schemas.openxmlformats.org/officeDocument/2006/relationships/hyperlink" Target="http://www.eenvoudigcommuniceren.nl/leeswijzer" TargetMode="External"/><Relationship Id="rId20"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5" Type="http://schemas.openxmlformats.org/officeDocument/2006/relationships/image" Target="../media/image24.jpg"/><Relationship Id="rId23" Type="http://schemas.openxmlformats.org/officeDocument/2006/relationships/image" Target="../media/image31.jpg"/><Relationship Id="rId10" Type="http://schemas.openxmlformats.org/officeDocument/2006/relationships/image" Target="../media/image19.jpg"/><Relationship Id="rId19" Type="http://schemas.openxmlformats.org/officeDocument/2006/relationships/image" Target="../media/image27.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 Id="rId22"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geertdekockere.be/inhoud.htm" TargetMode="External"/><Relationship Id="rId1" Type="http://schemas.openxmlformats.org/officeDocument/2006/relationships/slideLayout" Target="../slideLayouts/slideLayout7.xml"/><Relationship Id="rId4" Type="http://schemas.openxmlformats.org/officeDocument/2006/relationships/hyperlink" Target="http://pixabay.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hyperlink" Target="http://www.eenvoudigcommuniceren.nl/leeswijzer" TargetMode="External"/><Relationship Id="rId2" Type="http://schemas.openxmlformats.org/officeDocument/2006/relationships/hyperlink" Target="http://www.pixabay.com/" TargetMode="Externa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hyperlink" Target="http://www.eenvoudigcommuniceren.nl/werkboeken/goed-verhaal-werkboek-over-lezen" TargetMode="Externa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t="29620" r="39306" b="19903"/>
          <a:stretch/>
        </p:blipFill>
        <p:spPr>
          <a:xfrm>
            <a:off x="0" y="0"/>
            <a:ext cx="12487450" cy="6923486"/>
          </a:xfrm>
          <a:prstGeom prst="rect">
            <a:avLst/>
          </a:prstGeom>
        </p:spPr>
      </p:pic>
      <p:sp>
        <p:nvSpPr>
          <p:cNvPr id="9" name="Tekstvak 8"/>
          <p:cNvSpPr txBox="1"/>
          <p:nvPr/>
        </p:nvSpPr>
        <p:spPr>
          <a:xfrm>
            <a:off x="714050" y="755046"/>
            <a:ext cx="7160653" cy="5847755"/>
          </a:xfrm>
          <a:prstGeom prst="rect">
            <a:avLst/>
          </a:prstGeom>
          <a:noFill/>
        </p:spPr>
        <p:txBody>
          <a:bodyPr wrap="square" rtlCol="0">
            <a:spAutoFit/>
          </a:bodyPr>
          <a:lstStyle/>
          <a:p>
            <a:r>
              <a:rPr lang="nl-BE" sz="4400" dirty="0">
                <a:solidFill>
                  <a:schemeClr val="bg1"/>
                </a:solidFill>
              </a:rPr>
              <a:t>Deel 1:</a:t>
            </a:r>
          </a:p>
          <a:p>
            <a:r>
              <a:rPr lang="nl-BE" sz="3600" dirty="0">
                <a:solidFill>
                  <a:schemeClr val="bg1"/>
                </a:solidFill>
              </a:rPr>
              <a:t>“Verhalen lezen, verhalen schrijven” in Functioneren 4</a:t>
            </a:r>
          </a:p>
          <a:p>
            <a:endParaRPr lang="nl-BE" sz="1400" dirty="0">
              <a:solidFill>
                <a:schemeClr val="bg1"/>
              </a:solidFill>
            </a:endParaRPr>
          </a:p>
          <a:p>
            <a:r>
              <a:rPr lang="nl-BE" sz="1600" dirty="0">
                <a:solidFill>
                  <a:schemeClr val="bg1"/>
                </a:solidFill>
              </a:rPr>
              <a:t>Klik </a:t>
            </a:r>
            <a:r>
              <a:rPr lang="nl-BE" sz="2000" dirty="0">
                <a:solidFill>
                  <a:schemeClr val="bg1"/>
                </a:solidFill>
                <a:hlinkClick r:id="rId3"/>
              </a:rPr>
              <a:t>hier</a:t>
            </a:r>
            <a:r>
              <a:rPr lang="nl-BE" sz="2000" dirty="0">
                <a:solidFill>
                  <a:schemeClr val="bg1"/>
                </a:solidFill>
              </a:rPr>
              <a:t> </a:t>
            </a:r>
            <a:r>
              <a:rPr lang="nl-BE" sz="1600" dirty="0">
                <a:solidFill>
                  <a:schemeClr val="bg1"/>
                </a:solidFill>
              </a:rPr>
              <a:t>om de verhalen van de cursisten te lezen</a:t>
            </a:r>
          </a:p>
          <a:p>
            <a:endParaRPr lang="nl-BE" sz="1600" dirty="0">
              <a:solidFill>
                <a:schemeClr val="bg1"/>
              </a:solidFill>
            </a:endParaRPr>
          </a:p>
          <a:p>
            <a:endParaRPr lang="nl-BE" sz="3600" dirty="0">
              <a:solidFill>
                <a:schemeClr val="bg1"/>
              </a:solidFill>
            </a:endParaRPr>
          </a:p>
          <a:p>
            <a:r>
              <a:rPr lang="nl-BE" sz="4400" dirty="0">
                <a:solidFill>
                  <a:schemeClr val="bg1"/>
                </a:solidFill>
              </a:rPr>
              <a:t>Deel 2:</a:t>
            </a:r>
          </a:p>
          <a:p>
            <a:r>
              <a:rPr lang="nl-BE" sz="3600" dirty="0">
                <a:solidFill>
                  <a:schemeClr val="bg1"/>
                </a:solidFill>
              </a:rPr>
              <a:t>“De taart van Tamid”  </a:t>
            </a:r>
          </a:p>
          <a:p>
            <a:r>
              <a:rPr lang="nl-BE" sz="3600" dirty="0">
                <a:solidFill>
                  <a:schemeClr val="bg1"/>
                </a:solidFill>
              </a:rPr>
              <a:t>in Functioneren 3 	</a:t>
            </a:r>
          </a:p>
          <a:p>
            <a:endParaRPr lang="nl-BE" sz="1600" dirty="0">
              <a:solidFill>
                <a:schemeClr val="bg1"/>
              </a:solidFill>
            </a:endParaRPr>
          </a:p>
          <a:p>
            <a:r>
              <a:rPr lang="nl-BE" sz="1600" dirty="0">
                <a:solidFill>
                  <a:schemeClr val="bg1"/>
                </a:solidFill>
              </a:rPr>
              <a:t>Wil je de PowerPoint Presentatie bij “De taart van Tamid” gebruiken in je les?</a:t>
            </a:r>
          </a:p>
          <a:p>
            <a:r>
              <a:rPr lang="nl-BE" sz="1600" dirty="0">
                <a:solidFill>
                  <a:schemeClr val="bg1"/>
                </a:solidFill>
              </a:rPr>
              <a:t>Stuur dan een mailtje naar </a:t>
            </a:r>
            <a:r>
              <a:rPr lang="nl-BE" sz="1600" dirty="0" err="1">
                <a:solidFill>
                  <a:schemeClr val="bg1"/>
                </a:solidFill>
                <a:hlinkClick r:id="rId4"/>
              </a:rPr>
              <a:t>janique.vanderstocken@</a:t>
            </a:r>
            <a:r>
              <a:rPr lang="nl-BE" sz="1600" err="1">
                <a:solidFill>
                  <a:schemeClr val="bg1"/>
                </a:solidFill>
                <a:hlinkClick r:id="rId4"/>
              </a:rPr>
              <a:t>gmail</a:t>
            </a:r>
            <a:r>
              <a:rPr lang="nl-BE" sz="1600">
                <a:solidFill>
                  <a:schemeClr val="bg1"/>
                </a:solidFill>
                <a:hlinkClick r:id="rId4"/>
              </a:rPr>
              <a:t>.com</a:t>
            </a:r>
            <a:endParaRPr lang="nl-BE" sz="1600">
              <a:solidFill>
                <a:schemeClr val="bg1"/>
              </a:solidFill>
            </a:endParaRPr>
          </a:p>
          <a:p>
            <a:endParaRPr lang="nl-BE" sz="800" dirty="0">
              <a:solidFill>
                <a:schemeClr val="bg1"/>
              </a:solidFill>
            </a:endParaRPr>
          </a:p>
        </p:txBody>
      </p:sp>
    </p:spTree>
    <p:extLst>
      <p:ext uri="{BB962C8B-B14F-4D97-AF65-F5344CB8AC3E}">
        <p14:creationId xmlns:p14="http://schemas.microsoft.com/office/powerpoint/2010/main" val="33443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034" y="2194950"/>
            <a:ext cx="7668706" cy="4283123"/>
          </a:xfrm>
          <a:prstGeom prst="rect">
            <a:avLst/>
          </a:prstGeom>
        </p:spPr>
      </p:pic>
      <p:sp>
        <p:nvSpPr>
          <p:cNvPr id="2" name="Tekstvak 1"/>
          <p:cNvSpPr txBox="1"/>
          <p:nvPr/>
        </p:nvSpPr>
        <p:spPr>
          <a:xfrm>
            <a:off x="269270" y="408315"/>
            <a:ext cx="8218381" cy="523220"/>
          </a:xfrm>
          <a:prstGeom prst="rect">
            <a:avLst/>
          </a:prstGeom>
          <a:noFill/>
        </p:spPr>
        <p:txBody>
          <a:bodyPr wrap="square" rtlCol="0">
            <a:spAutoFit/>
          </a:bodyPr>
          <a:lstStyle/>
          <a:p>
            <a:r>
              <a:rPr lang="nl-BE" sz="2800" dirty="0"/>
              <a:t>Opdracht 3:  In welk personage herken jij je het meest?</a:t>
            </a:r>
          </a:p>
        </p:txBody>
      </p:sp>
      <p:cxnSp>
        <p:nvCxnSpPr>
          <p:cNvPr id="4" name="Rechte verbindingslijn 3"/>
          <p:cNvCxnSpPr/>
          <p:nvPr/>
        </p:nvCxnSpPr>
        <p:spPr>
          <a:xfrm>
            <a:off x="0" y="931535"/>
            <a:ext cx="1219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5" name="Tekstvak 4"/>
          <p:cNvSpPr txBox="1"/>
          <p:nvPr/>
        </p:nvSpPr>
        <p:spPr>
          <a:xfrm>
            <a:off x="269270" y="1253115"/>
            <a:ext cx="8650337" cy="1015663"/>
          </a:xfrm>
          <a:prstGeom prst="rect">
            <a:avLst/>
          </a:prstGeom>
          <a:noFill/>
        </p:spPr>
        <p:txBody>
          <a:bodyPr wrap="square" rtlCol="0">
            <a:spAutoFit/>
          </a:bodyPr>
          <a:lstStyle/>
          <a:p>
            <a:r>
              <a:rPr lang="nl-BE" sz="2000" dirty="0"/>
              <a:t>In welk personage herken jij jezelf het meest? Waarom?</a:t>
            </a:r>
          </a:p>
          <a:p>
            <a:r>
              <a:rPr lang="nl-BE" sz="2000" dirty="0"/>
              <a:t>Hebben jullie dezelfde karaktertrekken? Of doe je hetzelfde werk? </a:t>
            </a:r>
          </a:p>
          <a:p>
            <a:r>
              <a:rPr lang="nl-BE" sz="2000" dirty="0"/>
              <a:t>Heb je misschien dezelfde hobby? …</a:t>
            </a:r>
          </a:p>
        </p:txBody>
      </p:sp>
      <p:sp>
        <p:nvSpPr>
          <p:cNvPr id="10" name="Tekstvak 9"/>
          <p:cNvSpPr txBox="1"/>
          <p:nvPr/>
        </p:nvSpPr>
        <p:spPr>
          <a:xfrm>
            <a:off x="4401598" y="4111121"/>
            <a:ext cx="2731981" cy="369332"/>
          </a:xfrm>
          <a:prstGeom prst="rect">
            <a:avLst/>
          </a:prstGeom>
          <a:noFill/>
        </p:spPr>
        <p:txBody>
          <a:bodyPr wrap="square" rtlCol="0">
            <a:spAutoFit/>
          </a:bodyPr>
          <a:lstStyle/>
          <a:p>
            <a:r>
              <a:rPr lang="nl-BE" dirty="0"/>
              <a:t>…………………………………........</a:t>
            </a:r>
          </a:p>
        </p:txBody>
      </p:sp>
    </p:spTree>
    <p:extLst>
      <p:ext uri="{BB962C8B-B14F-4D97-AF65-F5344CB8AC3E}">
        <p14:creationId xmlns:p14="http://schemas.microsoft.com/office/powerpoint/2010/main" val="3843199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69270" y="408315"/>
            <a:ext cx="8218381" cy="523220"/>
          </a:xfrm>
          <a:prstGeom prst="rect">
            <a:avLst/>
          </a:prstGeom>
          <a:noFill/>
        </p:spPr>
        <p:txBody>
          <a:bodyPr wrap="square" rtlCol="0">
            <a:spAutoFit/>
          </a:bodyPr>
          <a:lstStyle/>
          <a:p>
            <a:r>
              <a:rPr lang="nl-BE" sz="2800" dirty="0"/>
              <a:t>Opdracht 4:  Jij als nieuw personage</a:t>
            </a:r>
          </a:p>
        </p:txBody>
      </p:sp>
      <p:cxnSp>
        <p:nvCxnSpPr>
          <p:cNvPr id="4" name="Rechte verbindingslijn 3"/>
          <p:cNvCxnSpPr/>
          <p:nvPr/>
        </p:nvCxnSpPr>
        <p:spPr>
          <a:xfrm>
            <a:off x="0" y="1008808"/>
            <a:ext cx="1219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5" name="Tekstvak 4"/>
          <p:cNvSpPr txBox="1"/>
          <p:nvPr/>
        </p:nvSpPr>
        <p:spPr>
          <a:xfrm>
            <a:off x="269270" y="1336590"/>
            <a:ext cx="11516953" cy="1631216"/>
          </a:xfrm>
          <a:prstGeom prst="rect">
            <a:avLst/>
          </a:prstGeom>
          <a:noFill/>
        </p:spPr>
        <p:txBody>
          <a:bodyPr wrap="square" rtlCol="0">
            <a:spAutoFit/>
          </a:bodyPr>
          <a:lstStyle/>
          <a:p>
            <a:r>
              <a:rPr lang="nl-BE" sz="2000" dirty="0"/>
              <a:t>Hoe het verhaal verder gaat, weten we nog niet. Maar we gaan een stukje verhaal “toevoegen”.</a:t>
            </a:r>
          </a:p>
          <a:p>
            <a:r>
              <a:rPr lang="nl-BE" sz="2000" dirty="0"/>
              <a:t>En niet zomaar een stukje, want jij wordt nu zelf een nieuw personage in het verhaal. </a:t>
            </a:r>
          </a:p>
          <a:p>
            <a:r>
              <a:rPr lang="nl-BE" sz="2000" dirty="0"/>
              <a:t>Hoe en wanneer kom je in het verhaal? Wat is je rol? Wat is je “relatie” tot … (het hoofdpersonage)</a:t>
            </a:r>
          </a:p>
          <a:p>
            <a:r>
              <a:rPr lang="nl-BE" sz="2000" dirty="0"/>
              <a:t>Ben je iemand van de familie, een collega, een buur, …?</a:t>
            </a:r>
          </a:p>
          <a:p>
            <a:r>
              <a:rPr lang="nl-BE" sz="2000" dirty="0"/>
              <a:t>Bedenk zelf een stukje van het verhaal. </a:t>
            </a:r>
          </a:p>
        </p:txBody>
      </p:sp>
    </p:spTree>
    <p:extLst>
      <p:ext uri="{BB962C8B-B14F-4D97-AF65-F5344CB8AC3E}">
        <p14:creationId xmlns:p14="http://schemas.microsoft.com/office/powerpoint/2010/main" val="239670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88" y="1054644"/>
            <a:ext cx="3847186" cy="5423345"/>
          </a:xfrm>
          <a:prstGeom prst="rect">
            <a:avLst/>
          </a:prstGeom>
        </p:spPr>
      </p:pic>
      <p:sp>
        <p:nvSpPr>
          <p:cNvPr id="2" name="Tekstvak 1"/>
          <p:cNvSpPr txBox="1"/>
          <p:nvPr/>
        </p:nvSpPr>
        <p:spPr>
          <a:xfrm>
            <a:off x="269270" y="408315"/>
            <a:ext cx="11505734" cy="523220"/>
          </a:xfrm>
          <a:prstGeom prst="rect">
            <a:avLst/>
          </a:prstGeom>
          <a:noFill/>
        </p:spPr>
        <p:txBody>
          <a:bodyPr wrap="square" rtlCol="0">
            <a:spAutoFit/>
          </a:bodyPr>
          <a:lstStyle/>
          <a:p>
            <a:r>
              <a:rPr lang="nl-BE" sz="2800" dirty="0"/>
              <a:t>Opdracht 5: </a:t>
            </a:r>
            <a:r>
              <a:rPr lang="nl-BE" sz="2000" dirty="0"/>
              <a:t>(het hoofdpersonage) </a:t>
            </a:r>
            <a:r>
              <a:rPr lang="nl-BE" sz="2800" dirty="0"/>
              <a:t>door de ogen van … </a:t>
            </a:r>
            <a:r>
              <a:rPr lang="nl-BE" sz="2000" dirty="0"/>
              <a:t>(een ander personage) </a:t>
            </a:r>
            <a:endParaRPr lang="nl-BE" sz="2800" dirty="0"/>
          </a:p>
        </p:txBody>
      </p:sp>
      <p:cxnSp>
        <p:nvCxnSpPr>
          <p:cNvPr id="4" name="Rechte verbindingslijn 3"/>
          <p:cNvCxnSpPr/>
          <p:nvPr/>
        </p:nvCxnSpPr>
        <p:spPr>
          <a:xfrm>
            <a:off x="45076" y="1026703"/>
            <a:ext cx="1219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5" name="Tekstvak 4"/>
          <p:cNvSpPr txBox="1"/>
          <p:nvPr/>
        </p:nvSpPr>
        <p:spPr>
          <a:xfrm>
            <a:off x="4155815" y="2811420"/>
            <a:ext cx="6955928" cy="1200329"/>
          </a:xfrm>
          <a:prstGeom prst="rect">
            <a:avLst/>
          </a:prstGeom>
          <a:noFill/>
        </p:spPr>
        <p:txBody>
          <a:bodyPr wrap="square" rtlCol="0">
            <a:spAutoFit/>
          </a:bodyPr>
          <a:lstStyle/>
          <a:p>
            <a:r>
              <a:rPr lang="nl-BE" sz="2400" dirty="0"/>
              <a:t>Wat denkt … over …? Hoe ziet zij/hij …?</a:t>
            </a:r>
          </a:p>
          <a:p>
            <a:r>
              <a:rPr lang="nl-BE" sz="2400" dirty="0"/>
              <a:t>Wat vindt zij/hij positief aan hem/haar?</a:t>
            </a:r>
          </a:p>
          <a:p>
            <a:r>
              <a:rPr lang="nl-BE" sz="2400" dirty="0"/>
              <a:t>Wat vindt zij/hij misschien minder leuk aan hem/haar?</a:t>
            </a:r>
          </a:p>
        </p:txBody>
      </p:sp>
    </p:spTree>
    <p:extLst>
      <p:ext uri="{BB962C8B-B14F-4D97-AF65-F5344CB8AC3E}">
        <p14:creationId xmlns:p14="http://schemas.microsoft.com/office/powerpoint/2010/main" val="364777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69270" y="408315"/>
            <a:ext cx="8218381" cy="523220"/>
          </a:xfrm>
          <a:prstGeom prst="rect">
            <a:avLst/>
          </a:prstGeom>
          <a:noFill/>
        </p:spPr>
        <p:txBody>
          <a:bodyPr wrap="square" rtlCol="0">
            <a:spAutoFit/>
          </a:bodyPr>
          <a:lstStyle/>
          <a:p>
            <a:r>
              <a:rPr lang="nl-BE" sz="2800" dirty="0"/>
              <a:t>Opdracht 6:  Schrijf een kaartje naar …</a:t>
            </a:r>
          </a:p>
        </p:txBody>
      </p:sp>
      <p:cxnSp>
        <p:nvCxnSpPr>
          <p:cNvPr id="4" name="Rechte verbindingslijn 3"/>
          <p:cNvCxnSpPr/>
          <p:nvPr/>
        </p:nvCxnSpPr>
        <p:spPr>
          <a:xfrm>
            <a:off x="0" y="931535"/>
            <a:ext cx="1219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5" name="Tekstvak 4"/>
          <p:cNvSpPr txBox="1"/>
          <p:nvPr/>
        </p:nvSpPr>
        <p:spPr>
          <a:xfrm>
            <a:off x="269270" y="1124089"/>
            <a:ext cx="11516953" cy="1015663"/>
          </a:xfrm>
          <a:prstGeom prst="rect">
            <a:avLst/>
          </a:prstGeom>
          <a:noFill/>
        </p:spPr>
        <p:txBody>
          <a:bodyPr wrap="square" rtlCol="0">
            <a:spAutoFit/>
          </a:bodyPr>
          <a:lstStyle/>
          <a:p>
            <a:r>
              <a:rPr lang="nl-BE" sz="2000" dirty="0"/>
              <a:t>Schrijf een kaartje naar ...</a:t>
            </a:r>
          </a:p>
          <a:p>
            <a:r>
              <a:rPr lang="nl-BE" sz="2000" dirty="0"/>
              <a:t>Je mag dat doen vanuit je eigen personage in het verhaal. </a:t>
            </a:r>
          </a:p>
          <a:p>
            <a:r>
              <a:rPr lang="nl-BE" sz="2000" dirty="0"/>
              <a:t>Of je kiest iemand uit het verhaal en schrijft vanuit dat personage een kaartje.</a:t>
            </a:r>
          </a:p>
        </p:txBody>
      </p:sp>
      <p:pic>
        <p:nvPicPr>
          <p:cNvPr id="6" name="Afbeelding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94216" y="2446038"/>
            <a:ext cx="6041188" cy="3877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182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07906" y="361618"/>
            <a:ext cx="8218381" cy="523220"/>
          </a:xfrm>
          <a:prstGeom prst="rect">
            <a:avLst/>
          </a:prstGeom>
          <a:noFill/>
        </p:spPr>
        <p:txBody>
          <a:bodyPr wrap="square" rtlCol="0">
            <a:spAutoFit/>
          </a:bodyPr>
          <a:lstStyle/>
          <a:p>
            <a:r>
              <a:rPr lang="nl-BE" sz="2800" dirty="0"/>
              <a:t>Opdracht 7:  Eén jaar later …</a:t>
            </a:r>
          </a:p>
        </p:txBody>
      </p:sp>
      <p:cxnSp>
        <p:nvCxnSpPr>
          <p:cNvPr id="4" name="Rechte verbindingslijn 3"/>
          <p:cNvCxnSpPr/>
          <p:nvPr/>
        </p:nvCxnSpPr>
        <p:spPr>
          <a:xfrm>
            <a:off x="0" y="931535"/>
            <a:ext cx="1219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5" name="Tekstvak 4"/>
          <p:cNvSpPr txBox="1"/>
          <p:nvPr/>
        </p:nvSpPr>
        <p:spPr>
          <a:xfrm>
            <a:off x="438757" y="1342041"/>
            <a:ext cx="10089680" cy="1015663"/>
          </a:xfrm>
          <a:prstGeom prst="rect">
            <a:avLst/>
          </a:prstGeom>
          <a:noFill/>
        </p:spPr>
        <p:txBody>
          <a:bodyPr wrap="square" rtlCol="0">
            <a:spAutoFit/>
          </a:bodyPr>
          <a:lstStyle/>
          <a:p>
            <a:r>
              <a:rPr lang="nl-BE" sz="2000" dirty="0"/>
              <a:t>Het boek is uit. Het was een mooi verhaal. </a:t>
            </a:r>
          </a:p>
          <a:p>
            <a:r>
              <a:rPr lang="nl-BE" sz="2000" dirty="0"/>
              <a:t>Schrijf nu zelf een extra hoofdstuk. Begin met “Een jaar later …”</a:t>
            </a:r>
          </a:p>
          <a:p>
            <a:r>
              <a:rPr lang="nl-BE" sz="2000" dirty="0"/>
              <a:t>Hoe gaat het met de personages één jaar later? Wat doen ze? Waar wonen ze? …</a:t>
            </a:r>
            <a:endParaRPr lang="nl-BE" sz="1600" dirty="0"/>
          </a:p>
        </p:txBody>
      </p:sp>
      <p:pic>
        <p:nvPicPr>
          <p:cNvPr id="1026" name="Picture 2" descr="Einde, Lijst, Opmerking, Stickies, Memo, As, Geheu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132" y="2861614"/>
            <a:ext cx="3989112" cy="299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72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p:cNvGrpSpPr/>
          <p:nvPr/>
        </p:nvGrpSpPr>
        <p:grpSpPr>
          <a:xfrm>
            <a:off x="1219914" y="1484232"/>
            <a:ext cx="9506054" cy="4678586"/>
            <a:chOff x="1219914" y="1110744"/>
            <a:chExt cx="9506054" cy="4678586"/>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t="9589" b="7854"/>
            <a:stretch/>
          </p:blipFill>
          <p:spPr>
            <a:xfrm>
              <a:off x="1219914" y="1110744"/>
              <a:ext cx="9506054" cy="4678586"/>
            </a:xfrm>
            <a:prstGeom prst="rect">
              <a:avLst/>
            </a:prstGeom>
          </p:spPr>
        </p:pic>
        <p:grpSp>
          <p:nvGrpSpPr>
            <p:cNvPr id="8" name="Groep 7"/>
            <p:cNvGrpSpPr/>
            <p:nvPr/>
          </p:nvGrpSpPr>
          <p:grpSpPr>
            <a:xfrm>
              <a:off x="2260756" y="2991982"/>
              <a:ext cx="7231052" cy="1569660"/>
              <a:chOff x="2260756" y="2991982"/>
              <a:chExt cx="7231052" cy="1569660"/>
            </a:xfrm>
          </p:grpSpPr>
          <p:sp>
            <p:nvSpPr>
              <p:cNvPr id="3" name="Tekstvak 2"/>
              <p:cNvSpPr txBox="1"/>
              <p:nvPr/>
            </p:nvSpPr>
            <p:spPr>
              <a:xfrm>
                <a:off x="7035987" y="3150549"/>
                <a:ext cx="2455821" cy="1384994"/>
              </a:xfrm>
              <a:prstGeom prst="rect">
                <a:avLst/>
              </a:prstGeom>
              <a:solidFill>
                <a:schemeClr val="bg1"/>
              </a:solidFill>
            </p:spPr>
            <p:txBody>
              <a:bodyPr wrap="square" rtlCol="0">
                <a:spAutoFit/>
              </a:bodyPr>
              <a:lstStyle/>
              <a:p>
                <a:pPr algn="ctr"/>
                <a:r>
                  <a:rPr lang="nl-BE" sz="2800" b="1" dirty="0"/>
                  <a:t>vanuit een ander perspectief</a:t>
                </a:r>
              </a:p>
            </p:txBody>
          </p:sp>
          <p:sp>
            <p:nvSpPr>
              <p:cNvPr id="5" name="Tekstvak 4"/>
              <p:cNvSpPr txBox="1"/>
              <p:nvPr/>
            </p:nvSpPr>
            <p:spPr>
              <a:xfrm>
                <a:off x="2260756" y="2991982"/>
                <a:ext cx="2664663" cy="1569660"/>
              </a:xfrm>
              <a:prstGeom prst="rect">
                <a:avLst/>
              </a:prstGeom>
              <a:solidFill>
                <a:schemeClr val="bg1"/>
              </a:solidFill>
            </p:spPr>
            <p:txBody>
              <a:bodyPr wrap="square" rtlCol="0">
                <a:spAutoFit/>
              </a:bodyPr>
              <a:lstStyle/>
              <a:p>
                <a:pPr algn="ctr"/>
                <a:endParaRPr lang="nl-BE" b="1" dirty="0"/>
              </a:p>
              <a:p>
                <a:pPr algn="ctr"/>
                <a:r>
                  <a:rPr lang="nl-BE" sz="3200" b="1" dirty="0"/>
                  <a:t>En het verhaal navertellen</a:t>
                </a:r>
              </a:p>
              <a:p>
                <a:pPr algn="ctr"/>
                <a:endParaRPr lang="nl-BE" sz="1200" b="1" dirty="0"/>
              </a:p>
            </p:txBody>
          </p:sp>
        </p:grpSp>
      </p:grpSp>
      <p:sp>
        <p:nvSpPr>
          <p:cNvPr id="4" name="Tekstvak 3"/>
          <p:cNvSpPr txBox="1"/>
          <p:nvPr/>
        </p:nvSpPr>
        <p:spPr>
          <a:xfrm>
            <a:off x="1219914" y="611747"/>
            <a:ext cx="9506053" cy="707886"/>
          </a:xfrm>
          <a:prstGeom prst="rect">
            <a:avLst/>
          </a:prstGeom>
          <a:noFill/>
        </p:spPr>
        <p:txBody>
          <a:bodyPr wrap="square" rtlCol="0">
            <a:spAutoFit/>
          </a:bodyPr>
          <a:lstStyle/>
          <a:p>
            <a:pPr algn="ctr"/>
            <a:r>
              <a:rPr lang="nl-BE" sz="4000" dirty="0"/>
              <a:t>Een verhaal voorlezen …</a:t>
            </a:r>
          </a:p>
        </p:txBody>
      </p:sp>
    </p:spTree>
    <p:extLst>
      <p:ext uri="{BB962C8B-B14F-4D97-AF65-F5344CB8AC3E}">
        <p14:creationId xmlns:p14="http://schemas.microsoft.com/office/powerpoint/2010/main" val="214797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Afbeeldingsresultaat voor leeslicht"/>
          <p:cNvSpPr>
            <a:spLocks noChangeAspect="1" noChangeArrowheads="1"/>
          </p:cNvSpPr>
          <p:nvPr/>
        </p:nvSpPr>
        <p:spPr bwMode="auto">
          <a:xfrm flipH="1" flipV="1">
            <a:off x="6248400" y="3581400"/>
            <a:ext cx="3725852" cy="37258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grpSp>
        <p:nvGrpSpPr>
          <p:cNvPr id="4" name="Groep 3"/>
          <p:cNvGrpSpPr/>
          <p:nvPr/>
        </p:nvGrpSpPr>
        <p:grpSpPr>
          <a:xfrm>
            <a:off x="1056885" y="280899"/>
            <a:ext cx="4774364" cy="3122573"/>
            <a:chOff x="444534" y="289102"/>
            <a:chExt cx="9072242" cy="5933509"/>
          </a:xfrm>
        </p:grpSpPr>
        <p:pic>
          <p:nvPicPr>
            <p:cNvPr id="2" name="Afbeelding 1"/>
            <p:cNvPicPr>
              <a:picLocks noChangeAspect="1"/>
            </p:cNvPicPr>
            <p:nvPr/>
          </p:nvPicPr>
          <p:blipFill rotWithShape="1">
            <a:blip r:embed="rId2"/>
            <a:srcRect t="25194" r="45619" b="50020"/>
            <a:stretch/>
          </p:blipFill>
          <p:spPr>
            <a:xfrm>
              <a:off x="444534" y="289102"/>
              <a:ext cx="9072242" cy="2955682"/>
            </a:xfrm>
            <a:prstGeom prst="rect">
              <a:avLst/>
            </a:prstGeom>
          </p:spPr>
        </p:pic>
        <p:pic>
          <p:nvPicPr>
            <p:cNvPr id="3" name="Afbeelding 2"/>
            <p:cNvPicPr>
              <a:picLocks noChangeAspect="1"/>
            </p:cNvPicPr>
            <p:nvPr/>
          </p:nvPicPr>
          <p:blipFill rotWithShape="1">
            <a:blip r:embed="rId2"/>
            <a:srcRect l="54381" t="25195" r="1775" b="49833"/>
            <a:stretch/>
          </p:blipFill>
          <p:spPr>
            <a:xfrm>
              <a:off x="547336" y="3244784"/>
              <a:ext cx="7314504" cy="2977827"/>
            </a:xfrm>
            <a:prstGeom prst="rect">
              <a:avLst/>
            </a:prstGeom>
          </p:spPr>
        </p:pic>
      </p:grpSp>
      <p:grpSp>
        <p:nvGrpSpPr>
          <p:cNvPr id="7" name="Groep 6"/>
          <p:cNvGrpSpPr/>
          <p:nvPr/>
        </p:nvGrpSpPr>
        <p:grpSpPr>
          <a:xfrm>
            <a:off x="5971936" y="347536"/>
            <a:ext cx="5005494" cy="3016228"/>
            <a:chOff x="1084845" y="625799"/>
            <a:chExt cx="9437478" cy="5686866"/>
          </a:xfrm>
        </p:grpSpPr>
        <p:grpSp>
          <p:nvGrpSpPr>
            <p:cNvPr id="8" name="Groep 7"/>
            <p:cNvGrpSpPr/>
            <p:nvPr/>
          </p:nvGrpSpPr>
          <p:grpSpPr>
            <a:xfrm>
              <a:off x="1084845" y="625799"/>
              <a:ext cx="9366243" cy="5662306"/>
              <a:chOff x="697767" y="446285"/>
              <a:chExt cx="9669173" cy="5774383"/>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67" y="446285"/>
                <a:ext cx="2664441" cy="2789208"/>
              </a:xfrm>
              <a:prstGeom prst="rect">
                <a:avLst/>
              </a:prstGeom>
            </p:spPr>
          </p:pic>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432" y="446285"/>
                <a:ext cx="2664441" cy="2789208"/>
              </a:xfrm>
              <a:prstGeom prst="rect">
                <a:avLst/>
              </a:prstGeom>
            </p:spPr>
          </p:pic>
          <p:pic>
            <p:nvPicPr>
              <p:cNvPr id="14" name="Afbeelding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491" y="446285"/>
                <a:ext cx="2664441" cy="2789208"/>
              </a:xfrm>
              <a:prstGeom prst="rect">
                <a:avLst/>
              </a:prstGeom>
            </p:spPr>
          </p:pic>
          <p:pic>
            <p:nvPicPr>
              <p:cNvPr id="15" name="Afbeelding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2499" y="446285"/>
                <a:ext cx="2664441" cy="2789208"/>
              </a:xfrm>
              <a:prstGeom prst="rect">
                <a:avLst/>
              </a:prstGeom>
            </p:spPr>
          </p:pic>
          <p:pic>
            <p:nvPicPr>
              <p:cNvPr id="16" name="Afbeelding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833" y="3493418"/>
                <a:ext cx="1820648" cy="2727250"/>
              </a:xfrm>
              <a:prstGeom prst="rect">
                <a:avLst/>
              </a:prstGeom>
            </p:spPr>
          </p:pic>
        </p:grpSp>
        <p:pic>
          <p:nvPicPr>
            <p:cNvPr id="9" name="Afbeelding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8886" y="3589228"/>
              <a:ext cx="2723437" cy="2723437"/>
            </a:xfrm>
            <a:prstGeom prst="rect">
              <a:avLst/>
            </a:prstGeom>
          </p:spPr>
        </p:pic>
        <p:pic>
          <p:nvPicPr>
            <p:cNvPr id="10" name="Afbeelding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661" y="3564668"/>
              <a:ext cx="2723437" cy="2723437"/>
            </a:xfrm>
            <a:prstGeom prst="rect">
              <a:avLst/>
            </a:prstGeom>
          </p:spPr>
        </p:pic>
        <p:pic>
          <p:nvPicPr>
            <p:cNvPr id="11" name="Afbeelding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3392" y="3613789"/>
              <a:ext cx="2674316" cy="2674316"/>
            </a:xfrm>
            <a:prstGeom prst="rect">
              <a:avLst/>
            </a:prstGeom>
          </p:spPr>
        </p:pic>
      </p:grpSp>
      <p:grpSp>
        <p:nvGrpSpPr>
          <p:cNvPr id="17" name="Groep 16"/>
          <p:cNvGrpSpPr/>
          <p:nvPr/>
        </p:nvGrpSpPr>
        <p:grpSpPr>
          <a:xfrm>
            <a:off x="4411436" y="3568374"/>
            <a:ext cx="6432576" cy="3089823"/>
            <a:chOff x="2967906" y="794335"/>
            <a:chExt cx="11258411" cy="5407862"/>
          </a:xfrm>
        </p:grpSpPr>
        <p:grpSp>
          <p:nvGrpSpPr>
            <p:cNvPr id="18" name="Groep 17"/>
            <p:cNvGrpSpPr/>
            <p:nvPr/>
          </p:nvGrpSpPr>
          <p:grpSpPr>
            <a:xfrm>
              <a:off x="2967906" y="794335"/>
              <a:ext cx="8962769" cy="5397070"/>
              <a:chOff x="216909" y="847083"/>
              <a:chExt cx="7890934" cy="4751648"/>
            </a:xfrm>
          </p:grpSpPr>
          <p:grpSp>
            <p:nvGrpSpPr>
              <p:cNvPr id="20" name="Groep 19"/>
              <p:cNvGrpSpPr/>
              <p:nvPr/>
            </p:nvGrpSpPr>
            <p:grpSpPr>
              <a:xfrm>
                <a:off x="527323" y="847083"/>
                <a:ext cx="7242056" cy="4751648"/>
                <a:chOff x="589031" y="460005"/>
                <a:chExt cx="5452741" cy="3577645"/>
              </a:xfrm>
            </p:grpSpPr>
            <p:pic>
              <p:nvPicPr>
                <p:cNvPr id="24" name="Afbeelding 23"/>
                <p:cNvPicPr>
                  <a:picLocks noChangeAspect="1"/>
                </p:cNvPicPr>
                <p:nvPr/>
              </p:nvPicPr>
              <p:blipFill rotWithShape="1">
                <a:blip r:embed="rId11"/>
                <a:srcRect l="33386" t="7279" r="14045" b="67690"/>
                <a:stretch/>
              </p:blipFill>
              <p:spPr>
                <a:xfrm>
                  <a:off x="633909" y="460005"/>
                  <a:ext cx="5407863" cy="1716603"/>
                </a:xfrm>
                <a:prstGeom prst="rect">
                  <a:avLst/>
                </a:prstGeom>
              </p:spPr>
            </p:pic>
            <p:pic>
              <p:nvPicPr>
                <p:cNvPr id="25" name="Afbeelding 24"/>
                <p:cNvPicPr>
                  <a:picLocks noChangeAspect="1"/>
                </p:cNvPicPr>
                <p:nvPr/>
              </p:nvPicPr>
              <p:blipFill rotWithShape="1">
                <a:blip r:embed="rId12"/>
                <a:srcRect l="32949" t="13906" r="14045" b="61473"/>
                <a:stretch/>
              </p:blipFill>
              <p:spPr>
                <a:xfrm>
                  <a:off x="589031" y="2349095"/>
                  <a:ext cx="5452741" cy="1688555"/>
                </a:xfrm>
                <a:prstGeom prst="rect">
                  <a:avLst/>
                </a:prstGeom>
              </p:spPr>
            </p:pic>
          </p:grpSp>
          <p:pic>
            <p:nvPicPr>
              <p:cNvPr id="21" name="Afbeelding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0069" y="3356078"/>
                <a:ext cx="2169724" cy="2193264"/>
              </a:xfrm>
              <a:prstGeom prst="rect">
                <a:avLst/>
              </a:prstGeom>
            </p:spPr>
          </p:pic>
          <p:pic>
            <p:nvPicPr>
              <p:cNvPr id="22" name="Afbeelding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6909" y="3356075"/>
                <a:ext cx="2197774" cy="2232776"/>
              </a:xfrm>
              <a:prstGeom prst="rect">
                <a:avLst/>
              </a:prstGeom>
            </p:spPr>
          </p:pic>
          <p:pic>
            <p:nvPicPr>
              <p:cNvPr id="23" name="Afbeelding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0068" y="888148"/>
                <a:ext cx="2197775" cy="2197775"/>
              </a:xfrm>
              <a:prstGeom prst="rect">
                <a:avLst/>
              </a:prstGeom>
            </p:spPr>
          </p:pic>
        </p:grpSp>
        <p:pic>
          <p:nvPicPr>
            <p:cNvPr id="19" name="Afbeelding 18">
              <a:hlinkClick r:id="rId16"/>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30675" y="2969869"/>
              <a:ext cx="2295642" cy="3232328"/>
            </a:xfrm>
            <a:prstGeom prst="rect">
              <a:avLst/>
            </a:prstGeom>
          </p:spPr>
        </p:pic>
      </p:grpSp>
      <p:grpSp>
        <p:nvGrpSpPr>
          <p:cNvPr id="26" name="Groep 25"/>
          <p:cNvGrpSpPr/>
          <p:nvPr/>
        </p:nvGrpSpPr>
        <p:grpSpPr>
          <a:xfrm>
            <a:off x="899037" y="3611506"/>
            <a:ext cx="3695342" cy="3016047"/>
            <a:chOff x="278350" y="614421"/>
            <a:chExt cx="6077904" cy="4960635"/>
          </a:xfrm>
        </p:grpSpPr>
        <p:pic>
          <p:nvPicPr>
            <p:cNvPr id="27" name="Afbeelding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8350" y="614422"/>
              <a:ext cx="2351809" cy="2351809"/>
            </a:xfrm>
            <a:prstGeom prst="rect">
              <a:avLst/>
            </a:prstGeom>
          </p:spPr>
        </p:pic>
        <p:pic>
          <p:nvPicPr>
            <p:cNvPr id="28" name="Afbeelding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0667" y="3221024"/>
              <a:ext cx="2351809" cy="2351809"/>
            </a:xfrm>
            <a:prstGeom prst="rect">
              <a:avLst/>
            </a:prstGeom>
          </p:spPr>
        </p:pic>
        <p:pic>
          <p:nvPicPr>
            <p:cNvPr id="29" name="Afbeelding 2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99998" y="3218800"/>
              <a:ext cx="2356256" cy="2356256"/>
            </a:xfrm>
            <a:prstGeom prst="rect">
              <a:avLst/>
            </a:prstGeom>
          </p:spPr>
        </p:pic>
        <p:pic>
          <p:nvPicPr>
            <p:cNvPr id="30" name="Afbeelding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52627" y="614421"/>
              <a:ext cx="2351810" cy="2351810"/>
            </a:xfrm>
            <a:prstGeom prst="rect">
              <a:avLst/>
            </a:prstGeom>
          </p:spPr>
        </p:pic>
        <p:pic>
          <p:nvPicPr>
            <p:cNvPr id="31" name="Afbeelding 3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0159" y="3216577"/>
              <a:ext cx="1573961" cy="2320031"/>
            </a:xfrm>
            <a:prstGeom prst="rect">
              <a:avLst/>
            </a:prstGeom>
          </p:spPr>
        </p:pic>
        <p:pic>
          <p:nvPicPr>
            <p:cNvPr id="32" name="Afbeelding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63820" y="614422"/>
              <a:ext cx="2219297" cy="2351809"/>
            </a:xfrm>
            <a:prstGeom prst="rect">
              <a:avLst/>
            </a:prstGeom>
          </p:spPr>
        </p:pic>
      </p:grpSp>
    </p:spTree>
    <p:extLst>
      <p:ext uri="{BB962C8B-B14F-4D97-AF65-F5344CB8AC3E}">
        <p14:creationId xmlns:p14="http://schemas.microsoft.com/office/powerpoint/2010/main" val="3314702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p:cNvGrpSpPr/>
          <p:nvPr/>
        </p:nvGrpSpPr>
        <p:grpSpPr>
          <a:xfrm>
            <a:off x="0" y="0"/>
            <a:ext cx="12334091" cy="6858000"/>
            <a:chOff x="0" y="0"/>
            <a:chExt cx="12334091" cy="6858000"/>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t="8099" b="8466"/>
            <a:stretch/>
          </p:blipFill>
          <p:spPr>
            <a:xfrm>
              <a:off x="0" y="0"/>
              <a:ext cx="12334091" cy="6858000"/>
            </a:xfrm>
            <a:prstGeom prst="rect">
              <a:avLst/>
            </a:prstGeom>
          </p:spPr>
        </p:pic>
        <p:sp>
          <p:nvSpPr>
            <p:cNvPr id="4" name="Tekstvak 3"/>
            <p:cNvSpPr txBox="1"/>
            <p:nvPr/>
          </p:nvSpPr>
          <p:spPr>
            <a:xfrm>
              <a:off x="530942" y="625332"/>
              <a:ext cx="5858059" cy="1569660"/>
            </a:xfrm>
            <a:prstGeom prst="rect">
              <a:avLst/>
            </a:prstGeom>
            <a:noFill/>
          </p:spPr>
          <p:txBody>
            <a:bodyPr wrap="square" rtlCol="0">
              <a:spAutoFit/>
            </a:bodyPr>
            <a:lstStyle/>
            <a:p>
              <a:r>
                <a:rPr lang="nl-BE" sz="4800" dirty="0"/>
                <a:t>Verhalen / gedichten schrijven</a:t>
              </a:r>
            </a:p>
          </p:txBody>
        </p:sp>
      </p:grpSp>
    </p:spTree>
    <p:extLst>
      <p:ext uri="{BB962C8B-B14F-4D97-AF65-F5344CB8AC3E}">
        <p14:creationId xmlns:p14="http://schemas.microsoft.com/office/powerpoint/2010/main" val="207726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24617" y="460704"/>
            <a:ext cx="9244977" cy="523220"/>
          </a:xfrm>
          <a:prstGeom prst="rect">
            <a:avLst/>
          </a:prstGeom>
          <a:noFill/>
        </p:spPr>
        <p:txBody>
          <a:bodyPr wrap="square" rtlCol="0">
            <a:spAutoFit/>
          </a:bodyPr>
          <a:lstStyle/>
          <a:p>
            <a:r>
              <a:rPr lang="nl-BE" sz="2800" dirty="0"/>
              <a:t>Een tekst “</a:t>
            </a:r>
            <a:r>
              <a:rPr lang="nl-BE" sz="2800" dirty="0">
                <a:solidFill>
                  <a:srgbClr val="0070C0"/>
                </a:solidFill>
              </a:rPr>
              <a:t>kleuren</a:t>
            </a:r>
            <a:r>
              <a:rPr lang="nl-BE" sz="2800" dirty="0"/>
              <a:t>”</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923" y="1338139"/>
            <a:ext cx="7186064" cy="4370956"/>
          </a:xfrm>
          <a:prstGeom prst="rect">
            <a:avLst/>
          </a:prstGeom>
          <a:ln>
            <a:noFill/>
          </a:ln>
          <a:effectLst>
            <a:outerShdw blurRad="190500" algn="tl" rotWithShape="0">
              <a:srgbClr val="000000">
                <a:alpha val="70000"/>
              </a:srgbClr>
            </a:outerShdw>
          </a:effectLst>
        </p:spPr>
      </p:pic>
      <p:cxnSp>
        <p:nvCxnSpPr>
          <p:cNvPr id="5" name="Rechte verbindingslijn 4"/>
          <p:cNvCxnSpPr>
            <a:cxnSpLocks/>
          </p:cNvCxnSpPr>
          <p:nvPr/>
        </p:nvCxnSpPr>
        <p:spPr>
          <a:xfrm>
            <a:off x="-50488" y="1009767"/>
            <a:ext cx="1224248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424617" y="6037466"/>
            <a:ext cx="3939396" cy="369332"/>
          </a:xfrm>
          <a:prstGeom prst="rect">
            <a:avLst/>
          </a:prstGeom>
          <a:noFill/>
        </p:spPr>
        <p:txBody>
          <a:bodyPr wrap="square" rtlCol="0">
            <a:spAutoFit/>
          </a:bodyPr>
          <a:lstStyle/>
          <a:p>
            <a:r>
              <a:rPr lang="nl-BE" dirty="0"/>
              <a:t>Bron: Alfanieuws</a:t>
            </a:r>
          </a:p>
        </p:txBody>
      </p:sp>
    </p:spTree>
    <p:extLst>
      <p:ext uri="{BB962C8B-B14F-4D97-AF65-F5344CB8AC3E}">
        <p14:creationId xmlns:p14="http://schemas.microsoft.com/office/powerpoint/2010/main" val="2668937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90958" y="349862"/>
            <a:ext cx="9244977" cy="523220"/>
          </a:xfrm>
          <a:prstGeom prst="rect">
            <a:avLst/>
          </a:prstGeom>
          <a:noFill/>
        </p:spPr>
        <p:txBody>
          <a:bodyPr wrap="square" rtlCol="0">
            <a:spAutoFit/>
          </a:bodyPr>
          <a:lstStyle/>
          <a:p>
            <a:r>
              <a:rPr lang="nl-BE" sz="2800" dirty="0">
                <a:solidFill>
                  <a:srgbClr val="0070C0"/>
                </a:solidFill>
              </a:rPr>
              <a:t>Gedichten</a:t>
            </a:r>
            <a:r>
              <a:rPr lang="nl-BE" sz="2800" dirty="0"/>
              <a:t> schrijven</a:t>
            </a:r>
          </a:p>
        </p:txBody>
      </p:sp>
      <p:cxnSp>
        <p:nvCxnSpPr>
          <p:cNvPr id="5" name="Rechte verbindingslijn 4"/>
          <p:cNvCxnSpPr>
            <a:cxnSpLocks/>
          </p:cNvCxnSpPr>
          <p:nvPr/>
        </p:nvCxnSpPr>
        <p:spPr>
          <a:xfrm>
            <a:off x="-50488" y="925620"/>
            <a:ext cx="1224248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ep 6"/>
          <p:cNvGrpSpPr/>
          <p:nvPr/>
        </p:nvGrpSpPr>
        <p:grpSpPr>
          <a:xfrm>
            <a:off x="556307" y="1104593"/>
            <a:ext cx="10792350" cy="5314547"/>
            <a:chOff x="556307" y="1104593"/>
            <a:chExt cx="10792350" cy="5314547"/>
          </a:xfrm>
        </p:grpSpPr>
        <p:sp>
          <p:nvSpPr>
            <p:cNvPr id="2" name="Tekstvak 1"/>
            <p:cNvSpPr txBox="1"/>
            <p:nvPr/>
          </p:nvSpPr>
          <p:spPr>
            <a:xfrm>
              <a:off x="556307" y="1104593"/>
              <a:ext cx="10473526" cy="307777"/>
            </a:xfrm>
            <a:prstGeom prst="rect">
              <a:avLst/>
            </a:prstGeom>
            <a:noFill/>
          </p:spPr>
          <p:txBody>
            <a:bodyPr wrap="square" rtlCol="0">
              <a:spAutoFit/>
            </a:bodyPr>
            <a:lstStyle/>
            <a:p>
              <a:r>
                <a:rPr lang="nl-BE" sz="1400" dirty="0"/>
                <a:t>We zijn vertrokken uit de gedichtjes hieronder. ​(bron:</a:t>
              </a:r>
              <a:r>
                <a:rPr lang="nl-BE" sz="1400" dirty="0">
                  <a:hlinkClick r:id="rId2"/>
                </a:rPr>
                <a:t> </a:t>
              </a:r>
              <a:r>
                <a:rPr lang="nl-BE" sz="1400" u="sng" dirty="0">
                  <a:hlinkClick r:id="rId2"/>
                </a:rPr>
                <a:t>Geert De Kockere</a:t>
              </a:r>
              <a:r>
                <a:rPr lang="nl-BE" sz="1400" dirty="0"/>
                <a:t>)</a:t>
              </a:r>
            </a:p>
          </p:txBody>
        </p:sp>
        <p:pic>
          <p:nvPicPr>
            <p:cNvPr id="3" name="Afbeelding 2"/>
            <p:cNvPicPr>
              <a:picLocks noChangeAspect="1"/>
            </p:cNvPicPr>
            <p:nvPr/>
          </p:nvPicPr>
          <p:blipFill rotWithShape="1">
            <a:blip r:embed="rId3"/>
            <a:srcRect l="12499" t="23885" r="45020" b="20327"/>
            <a:stretch/>
          </p:blipFill>
          <p:spPr>
            <a:xfrm>
              <a:off x="556307" y="1591342"/>
              <a:ext cx="5514449" cy="4827798"/>
            </a:xfrm>
            <a:prstGeom prst="rect">
              <a:avLst/>
            </a:prstGeom>
          </p:spPr>
        </p:pic>
        <p:sp>
          <p:nvSpPr>
            <p:cNvPr id="6" name="Tekstvak 5"/>
            <p:cNvSpPr txBox="1"/>
            <p:nvPr/>
          </p:nvSpPr>
          <p:spPr>
            <a:xfrm>
              <a:off x="6765438" y="2137340"/>
              <a:ext cx="4583219" cy="3816429"/>
            </a:xfrm>
            <a:prstGeom prst="rect">
              <a:avLst/>
            </a:prstGeom>
            <a:noFill/>
          </p:spPr>
          <p:txBody>
            <a:bodyPr wrap="square" rtlCol="0">
              <a:spAutoFit/>
            </a:bodyPr>
            <a:lstStyle/>
            <a:p>
              <a:r>
                <a:rPr lang="nl-BE" sz="1600" dirty="0"/>
                <a:t>Hoe is het gedicht opgebouwd?</a:t>
              </a:r>
              <a:br>
                <a:rPr lang="nl-BE" sz="1600" dirty="0"/>
              </a:br>
              <a:r>
                <a:rPr lang="nl-BE" sz="1600" dirty="0"/>
                <a:t>​Is er een titel?</a:t>
              </a:r>
              <a:br>
                <a:rPr lang="nl-BE" sz="1600" dirty="0"/>
              </a:br>
              <a:r>
                <a:rPr lang="nl-BE" sz="1600" dirty="0"/>
                <a:t>​Wat staat er in de eerste regel? In de tweede, ...?</a:t>
              </a:r>
              <a:br>
                <a:rPr lang="nl-BE" sz="1600" dirty="0"/>
              </a:br>
              <a:r>
                <a:rPr lang="nl-BE" sz="1600" dirty="0"/>
                <a:t>​Waarom is er witruimte tussen de laatste regel en de voorlaatste regel?</a:t>
              </a:r>
              <a:br>
                <a:rPr lang="nl-BE" sz="1600" dirty="0"/>
              </a:br>
              <a:r>
                <a:rPr lang="nl-BE" sz="1600" dirty="0"/>
                <a:t>Wat is er speciaal aan de laatste regel?</a:t>
              </a:r>
              <a:br>
                <a:rPr lang="nl-BE" sz="1600" dirty="0"/>
              </a:br>
              <a:endParaRPr lang="nl-BE" sz="1600" dirty="0"/>
            </a:p>
            <a:p>
              <a:br>
                <a:rPr lang="nl-BE" sz="1600" dirty="0"/>
              </a:br>
              <a:r>
                <a:rPr lang="nl-BE" sz="1600" dirty="0"/>
                <a:t>​Maak nu zelf een gedicht.</a:t>
              </a:r>
            </a:p>
            <a:p>
              <a:r>
                <a:rPr lang="nl-BE" sz="1600" dirty="0"/>
                <a:t>​We gaan onze gedichten ook op de website plaatsen.</a:t>
              </a:r>
              <a:br>
                <a:rPr lang="nl-BE" sz="1600" dirty="0"/>
              </a:br>
              <a:r>
                <a:rPr lang="nl-BE" sz="1600" dirty="0"/>
                <a:t>​Zoek een foto die bij jouw gedicht past. Klik op de knop hieronder om naar een website met foto's te gaan:</a:t>
              </a:r>
            </a:p>
            <a:p>
              <a:r>
                <a:rPr lang="nl-BE" sz="1600" b="1" cap="all" dirty="0">
                  <a:hlinkClick r:id="rId4"/>
                </a:rPr>
                <a:t>klik hier om een foto te zoeken</a:t>
              </a:r>
              <a:endParaRPr lang="nl-BE" sz="1600" dirty="0"/>
            </a:p>
            <a:p>
              <a:endParaRPr lang="nl-BE" dirty="0"/>
            </a:p>
          </p:txBody>
        </p:sp>
      </p:grpSp>
    </p:spTree>
    <p:extLst>
      <p:ext uri="{BB962C8B-B14F-4D97-AF65-F5344CB8AC3E}">
        <p14:creationId xmlns:p14="http://schemas.microsoft.com/office/powerpoint/2010/main" val="778221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36662">
            <a:off x="3281781" y="1864366"/>
            <a:ext cx="2487655" cy="4281299"/>
          </a:xfrm>
          <a:prstGeom prst="rect">
            <a:avLst/>
          </a:prstGeom>
        </p:spPr>
      </p:pic>
      <p:sp>
        <p:nvSpPr>
          <p:cNvPr id="9" name="Tekstvak 8"/>
          <p:cNvSpPr txBox="1"/>
          <p:nvPr/>
        </p:nvSpPr>
        <p:spPr>
          <a:xfrm>
            <a:off x="483484" y="507751"/>
            <a:ext cx="11237013" cy="769441"/>
          </a:xfrm>
          <a:prstGeom prst="rect">
            <a:avLst/>
          </a:prstGeom>
          <a:noFill/>
        </p:spPr>
        <p:txBody>
          <a:bodyPr wrap="square" rtlCol="0">
            <a:spAutoFit/>
          </a:bodyPr>
          <a:lstStyle/>
          <a:p>
            <a:pPr algn="ctr"/>
            <a:r>
              <a:rPr lang="nl-BE" sz="4400" dirty="0">
                <a:solidFill>
                  <a:schemeClr val="bg1"/>
                </a:solidFill>
              </a:rPr>
              <a:t>Verhalen lezen  </a:t>
            </a:r>
            <a:r>
              <a:rPr lang="nl-BE" sz="2800" dirty="0">
                <a:solidFill>
                  <a:schemeClr val="bg1"/>
                </a:solidFill>
              </a:rPr>
              <a:t>(in NT1 – Functioneren 04)                    </a:t>
            </a:r>
            <a:r>
              <a:rPr lang="nl-BE" dirty="0">
                <a:solidFill>
                  <a:schemeClr val="bg1"/>
                </a:solidFill>
              </a:rPr>
              <a:t>		</a:t>
            </a:r>
            <a:endParaRPr lang="nl-BE" sz="4000" dirty="0">
              <a:solidFill>
                <a:schemeClr val="bg1"/>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536">
            <a:off x="6318201" y="2331636"/>
            <a:ext cx="2745469" cy="3912293"/>
          </a:xfrm>
          <a:prstGeom prst="rect">
            <a:avLst/>
          </a:prstGeom>
        </p:spPr>
      </p:pic>
    </p:spTree>
    <p:extLst>
      <p:ext uri="{BB962C8B-B14F-4D97-AF65-F5344CB8AC3E}">
        <p14:creationId xmlns:p14="http://schemas.microsoft.com/office/powerpoint/2010/main" val="290219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p:cNvGrpSpPr/>
          <p:nvPr/>
        </p:nvGrpSpPr>
        <p:grpSpPr>
          <a:xfrm>
            <a:off x="1272435" y="337690"/>
            <a:ext cx="9076153" cy="6118492"/>
            <a:chOff x="1272435" y="337690"/>
            <a:chExt cx="9076153" cy="6118492"/>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435" y="337690"/>
              <a:ext cx="4162279" cy="1918928"/>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435" y="2439197"/>
              <a:ext cx="4155377" cy="1913751"/>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514" y="4535528"/>
              <a:ext cx="4150200" cy="1920654"/>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937" y="337690"/>
              <a:ext cx="4153651" cy="1910300"/>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4937" y="2437471"/>
              <a:ext cx="4132943" cy="1915477"/>
            </a:xfrm>
            <a:prstGeom prst="rect">
              <a:avLst/>
            </a:prstGeom>
          </p:spPr>
        </p:pic>
        <p:pic>
          <p:nvPicPr>
            <p:cNvPr id="8" name="Afbeelding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4937" y="4538979"/>
              <a:ext cx="4139846" cy="1917203"/>
            </a:xfrm>
            <a:prstGeom prst="rect">
              <a:avLst/>
            </a:prstGeom>
          </p:spPr>
        </p:pic>
      </p:grpSp>
    </p:spTree>
    <p:extLst>
      <p:ext uri="{BB962C8B-B14F-4D97-AF65-F5344CB8AC3E}">
        <p14:creationId xmlns:p14="http://schemas.microsoft.com/office/powerpoint/2010/main" val="2850493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p:cNvGrpSpPr/>
          <p:nvPr/>
        </p:nvGrpSpPr>
        <p:grpSpPr>
          <a:xfrm>
            <a:off x="803907" y="696124"/>
            <a:ext cx="10449112" cy="5251718"/>
            <a:chOff x="803907" y="696124"/>
            <a:chExt cx="10449112" cy="5251718"/>
          </a:xfrm>
        </p:grpSpPr>
        <p:sp>
          <p:nvSpPr>
            <p:cNvPr id="2" name="Tekstvak 1"/>
            <p:cNvSpPr txBox="1"/>
            <p:nvPr/>
          </p:nvSpPr>
          <p:spPr>
            <a:xfrm>
              <a:off x="1061884" y="696124"/>
              <a:ext cx="9167597" cy="1261884"/>
            </a:xfrm>
            <a:prstGeom prst="rect">
              <a:avLst/>
            </a:prstGeom>
            <a:noFill/>
          </p:spPr>
          <p:txBody>
            <a:bodyPr wrap="square" rtlCol="0">
              <a:spAutoFit/>
            </a:bodyPr>
            <a:lstStyle/>
            <a:p>
              <a:r>
                <a:rPr lang="nl-BE" sz="4000" dirty="0"/>
                <a:t>Iedereen kent wel een verhaal ...</a:t>
              </a:r>
            </a:p>
            <a:p>
              <a:endParaRPr lang="nl-BE" dirty="0"/>
            </a:p>
            <a:p>
              <a:r>
                <a:rPr lang="nl-BE" dirty="0"/>
                <a:t>	Je weet wel, zo’n verhaal dat meestal zo begint:</a:t>
              </a:r>
            </a:p>
          </p:txBody>
        </p:sp>
        <p:sp>
          <p:nvSpPr>
            <p:cNvPr id="3" name="Tekstvak 2"/>
            <p:cNvSpPr txBox="1"/>
            <p:nvPr/>
          </p:nvSpPr>
          <p:spPr>
            <a:xfrm rot="21121031">
              <a:off x="808843" y="2735864"/>
              <a:ext cx="5220728" cy="523220"/>
            </a:xfrm>
            <a:prstGeom prst="rect">
              <a:avLst/>
            </a:prstGeom>
            <a:noFill/>
          </p:spPr>
          <p:txBody>
            <a:bodyPr wrap="square" rtlCol="0">
              <a:spAutoFit/>
            </a:bodyPr>
            <a:lstStyle/>
            <a:p>
              <a:r>
                <a:rPr lang="nl-BE" sz="2800" i="1" dirty="0">
                  <a:solidFill>
                    <a:srgbClr val="FF0000"/>
                  </a:solidFill>
                  <a:latin typeface="Segoe UI" panose="020B0502040204020203" pitchFamily="34" charset="0"/>
                  <a:cs typeface="Segoe UI" panose="020B0502040204020203" pitchFamily="34" charset="0"/>
                </a:rPr>
                <a:t>Weet je nog die keer toen we …</a:t>
              </a:r>
            </a:p>
          </p:txBody>
        </p:sp>
        <p:sp>
          <p:nvSpPr>
            <p:cNvPr id="4" name="Tekstvak 3"/>
            <p:cNvSpPr txBox="1"/>
            <p:nvPr/>
          </p:nvSpPr>
          <p:spPr>
            <a:xfrm>
              <a:off x="6182523" y="3095846"/>
              <a:ext cx="4872868" cy="523220"/>
            </a:xfrm>
            <a:prstGeom prst="rect">
              <a:avLst/>
            </a:prstGeom>
            <a:noFill/>
          </p:spPr>
          <p:txBody>
            <a:bodyPr wrap="square" rtlCol="0">
              <a:spAutoFit/>
            </a:bodyPr>
            <a:lstStyle/>
            <a:p>
              <a:r>
                <a:rPr lang="nl-BE" sz="2800" b="1" dirty="0">
                  <a:solidFill>
                    <a:srgbClr val="00B0F0"/>
                  </a:solidFill>
                  <a:latin typeface="Bradley Hand ITC" panose="03070402050302030203" pitchFamily="66" charset="0"/>
                </a:rPr>
                <a:t>Weet je nog dat opa ooit eens …</a:t>
              </a:r>
            </a:p>
          </p:txBody>
        </p:sp>
        <p:sp>
          <p:nvSpPr>
            <p:cNvPr id="5" name="Tekstvak 4"/>
            <p:cNvSpPr txBox="1"/>
            <p:nvPr/>
          </p:nvSpPr>
          <p:spPr>
            <a:xfrm rot="204231">
              <a:off x="3432549" y="4011338"/>
              <a:ext cx="6626950" cy="646331"/>
            </a:xfrm>
            <a:prstGeom prst="rect">
              <a:avLst/>
            </a:prstGeom>
            <a:noFill/>
          </p:spPr>
          <p:txBody>
            <a:bodyPr wrap="square" rtlCol="0">
              <a:spAutoFit/>
            </a:bodyPr>
            <a:lstStyle/>
            <a:p>
              <a:r>
                <a:rPr lang="nl-BE" sz="3600" dirty="0">
                  <a:solidFill>
                    <a:srgbClr val="00B050"/>
                  </a:solidFill>
                  <a:latin typeface="janique" panose="02000603000000000000" pitchFamily="2" charset="0"/>
                </a:rPr>
                <a:t>Bij ons in het dorp was er eens …</a:t>
              </a:r>
            </a:p>
          </p:txBody>
        </p:sp>
        <p:sp>
          <p:nvSpPr>
            <p:cNvPr id="6" name="Tekstvak 5"/>
            <p:cNvSpPr txBox="1"/>
            <p:nvPr/>
          </p:nvSpPr>
          <p:spPr>
            <a:xfrm>
              <a:off x="803907" y="4990979"/>
              <a:ext cx="5758753" cy="523220"/>
            </a:xfrm>
            <a:prstGeom prst="rect">
              <a:avLst/>
            </a:prstGeom>
            <a:noFill/>
          </p:spPr>
          <p:txBody>
            <a:bodyPr wrap="square" rtlCol="0">
              <a:spAutoFit/>
            </a:bodyPr>
            <a:lstStyle/>
            <a:p>
              <a:r>
                <a:rPr lang="nl-BE" sz="2800" i="1" dirty="0">
                  <a:solidFill>
                    <a:srgbClr val="7030A0"/>
                  </a:solidFill>
                  <a:latin typeface="Candara" panose="020E0502030303020204" pitchFamily="34" charset="0"/>
                </a:rPr>
                <a:t>Ik zal nooit vergeten, die dag dat …</a:t>
              </a:r>
            </a:p>
          </p:txBody>
        </p:sp>
        <p:sp>
          <p:nvSpPr>
            <p:cNvPr id="7" name="Tekstvak 6"/>
            <p:cNvSpPr txBox="1"/>
            <p:nvPr/>
          </p:nvSpPr>
          <p:spPr>
            <a:xfrm rot="21299119">
              <a:off x="5984894" y="5547732"/>
              <a:ext cx="5268125" cy="400110"/>
            </a:xfrm>
            <a:prstGeom prst="rect">
              <a:avLst/>
            </a:prstGeom>
            <a:noFill/>
          </p:spPr>
          <p:txBody>
            <a:bodyPr wrap="square" rtlCol="0">
              <a:spAutoFit/>
            </a:bodyPr>
            <a:lstStyle/>
            <a:p>
              <a:r>
                <a:rPr lang="nl-BE" sz="2000" i="1" dirty="0">
                  <a:solidFill>
                    <a:schemeClr val="accent2">
                      <a:lumMod val="75000"/>
                    </a:schemeClr>
                  </a:solidFill>
                  <a:latin typeface="Corbel" panose="020B0503020204020204" pitchFamily="34" charset="0"/>
                </a:rPr>
                <a:t>Heb je nog iets gehoord van die man/vrouw die …</a:t>
              </a:r>
            </a:p>
          </p:txBody>
        </p:sp>
      </p:grpSp>
    </p:spTree>
    <p:extLst>
      <p:ext uri="{BB962C8B-B14F-4D97-AF65-F5344CB8AC3E}">
        <p14:creationId xmlns:p14="http://schemas.microsoft.com/office/powerpoint/2010/main" val="3954380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t="9982"/>
          <a:stretch/>
        </p:blipFill>
        <p:spPr>
          <a:xfrm>
            <a:off x="685067" y="954356"/>
            <a:ext cx="10310173" cy="5464201"/>
          </a:xfrm>
          <a:prstGeom prst="rect">
            <a:avLst/>
          </a:prstGeom>
        </p:spPr>
      </p:pic>
      <p:sp>
        <p:nvSpPr>
          <p:cNvPr id="3" name="Tekstvak 2"/>
          <p:cNvSpPr txBox="1"/>
          <p:nvPr/>
        </p:nvSpPr>
        <p:spPr>
          <a:xfrm>
            <a:off x="685067" y="469870"/>
            <a:ext cx="9626445" cy="584775"/>
          </a:xfrm>
          <a:prstGeom prst="rect">
            <a:avLst/>
          </a:prstGeom>
          <a:noFill/>
        </p:spPr>
        <p:txBody>
          <a:bodyPr wrap="square" rtlCol="0">
            <a:spAutoFit/>
          </a:bodyPr>
          <a:lstStyle/>
          <a:p>
            <a:r>
              <a:rPr lang="nl-BE" sz="3200" dirty="0"/>
              <a:t>  Een verhaal schrijven</a:t>
            </a:r>
            <a:r>
              <a:rPr lang="nl-BE" sz="3200" dirty="0">
                <a:solidFill>
                  <a:srgbClr val="0070C0"/>
                </a:solidFill>
              </a:rPr>
              <a:t> </a:t>
            </a:r>
            <a:r>
              <a:rPr lang="nl-BE" sz="3200" dirty="0"/>
              <a:t>vanuit “ik” en “nu”</a:t>
            </a:r>
          </a:p>
        </p:txBody>
      </p:sp>
    </p:spTree>
    <p:extLst>
      <p:ext uri="{BB962C8B-B14F-4D97-AF65-F5344CB8AC3E}">
        <p14:creationId xmlns:p14="http://schemas.microsoft.com/office/powerpoint/2010/main" val="3361661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p:cNvGrpSpPr/>
          <p:nvPr/>
        </p:nvGrpSpPr>
        <p:grpSpPr>
          <a:xfrm>
            <a:off x="0" y="0"/>
            <a:ext cx="12334091" cy="6858000"/>
            <a:chOff x="0" y="0"/>
            <a:chExt cx="12334091" cy="6858000"/>
          </a:xfrm>
        </p:grpSpPr>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t="8099" b="8466"/>
            <a:stretch/>
          </p:blipFill>
          <p:spPr>
            <a:xfrm>
              <a:off x="0" y="0"/>
              <a:ext cx="12334091" cy="6858000"/>
            </a:xfrm>
            <a:prstGeom prst="rect">
              <a:avLst/>
            </a:prstGeom>
          </p:spPr>
        </p:pic>
        <p:sp>
          <p:nvSpPr>
            <p:cNvPr id="3" name="Tekstvak 2"/>
            <p:cNvSpPr txBox="1"/>
            <p:nvPr/>
          </p:nvSpPr>
          <p:spPr>
            <a:xfrm>
              <a:off x="555371" y="269271"/>
              <a:ext cx="6249335" cy="2123658"/>
            </a:xfrm>
            <a:prstGeom prst="rect">
              <a:avLst/>
            </a:prstGeom>
            <a:noFill/>
          </p:spPr>
          <p:txBody>
            <a:bodyPr wrap="square" rtlCol="0">
              <a:spAutoFit/>
            </a:bodyPr>
            <a:lstStyle/>
            <a:p>
              <a:r>
                <a:rPr lang="nl-BE" sz="6600" dirty="0"/>
                <a:t>We schrijven ons verhaal</a:t>
              </a:r>
            </a:p>
          </p:txBody>
        </p:sp>
        <p:sp>
          <p:nvSpPr>
            <p:cNvPr id="4" name="Tekstvak 3"/>
            <p:cNvSpPr txBox="1"/>
            <p:nvPr/>
          </p:nvSpPr>
          <p:spPr>
            <a:xfrm>
              <a:off x="7253492" y="3758576"/>
              <a:ext cx="4459804" cy="2954655"/>
            </a:xfrm>
            <a:prstGeom prst="rect">
              <a:avLst/>
            </a:prstGeom>
            <a:noFill/>
          </p:spPr>
          <p:txBody>
            <a:bodyPr wrap="square" rtlCol="0">
              <a:spAutoFit/>
            </a:bodyPr>
            <a:lstStyle/>
            <a:p>
              <a:pPr marL="342900" indent="-342900">
                <a:buFont typeface="+mj-lt"/>
                <a:buAutoNum type="arabicPeriod"/>
              </a:pPr>
              <a:r>
                <a:rPr lang="nl-BE" sz="2400" dirty="0"/>
                <a:t>We beginnen het verhaal met het </a:t>
              </a:r>
              <a:r>
                <a:rPr lang="nl-BE" sz="2400" dirty="0">
                  <a:solidFill>
                    <a:srgbClr val="FF0000"/>
                  </a:solidFill>
                </a:rPr>
                <a:t>vermelden van de tijd en de plaats</a:t>
              </a:r>
            </a:p>
            <a:p>
              <a:pPr marL="342900" indent="-342900">
                <a:buFont typeface="+mj-lt"/>
                <a:buAutoNum type="arabicPeriod"/>
              </a:pPr>
              <a:r>
                <a:rPr lang="nl-BE" sz="2400" dirty="0"/>
                <a:t>We schrijven het verhaal in de </a:t>
              </a:r>
              <a:r>
                <a:rPr lang="nl-BE" sz="2400" dirty="0">
                  <a:solidFill>
                    <a:srgbClr val="FF0000"/>
                  </a:solidFill>
                </a:rPr>
                <a:t>ik-vorm  </a:t>
              </a:r>
              <a:r>
                <a:rPr lang="nl-BE" dirty="0"/>
                <a:t>(hoofdpersonage = ik)</a:t>
              </a:r>
            </a:p>
            <a:p>
              <a:pPr marL="342900" indent="-342900">
                <a:buFont typeface="+mj-lt"/>
                <a:buAutoNum type="arabicPeriod"/>
              </a:pPr>
              <a:r>
                <a:rPr lang="nl-BE" sz="2400" dirty="0"/>
                <a:t>We schrijven het verhaal in de </a:t>
              </a:r>
              <a:r>
                <a:rPr lang="nl-BE" sz="2400" dirty="0">
                  <a:solidFill>
                    <a:srgbClr val="FF0000"/>
                  </a:solidFill>
                </a:rPr>
                <a:t>tegenwoordige tijd </a:t>
              </a:r>
              <a:r>
                <a:rPr lang="nl-BE" sz="2400" dirty="0"/>
                <a:t>(= nu)</a:t>
              </a:r>
            </a:p>
            <a:p>
              <a:pPr marL="342900" indent="-342900">
                <a:buFont typeface="+mj-lt"/>
                <a:buAutoNum type="arabicPeriod"/>
              </a:pPr>
              <a:endParaRPr lang="nl-BE" dirty="0"/>
            </a:p>
          </p:txBody>
        </p:sp>
      </p:grpSp>
    </p:spTree>
    <p:extLst>
      <p:ext uri="{BB962C8B-B14F-4D97-AF65-F5344CB8AC3E}">
        <p14:creationId xmlns:p14="http://schemas.microsoft.com/office/powerpoint/2010/main" val="270847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p:cNvGrpSpPr/>
          <p:nvPr/>
        </p:nvGrpSpPr>
        <p:grpSpPr>
          <a:xfrm>
            <a:off x="76426" y="241222"/>
            <a:ext cx="11229060" cy="6616778"/>
            <a:chOff x="76426" y="241222"/>
            <a:chExt cx="11229060" cy="6616778"/>
          </a:xfrm>
        </p:grpSpPr>
        <p:grpSp>
          <p:nvGrpSpPr>
            <p:cNvPr id="15" name="Groep 14"/>
            <p:cNvGrpSpPr/>
            <p:nvPr/>
          </p:nvGrpSpPr>
          <p:grpSpPr>
            <a:xfrm>
              <a:off x="76426" y="241222"/>
              <a:ext cx="9635670" cy="6616778"/>
              <a:chOff x="1144209" y="254040"/>
              <a:chExt cx="9635670" cy="6616778"/>
            </a:xfrm>
          </p:grpSpPr>
          <p:grpSp>
            <p:nvGrpSpPr>
              <p:cNvPr id="8" name="Groep 7"/>
              <p:cNvGrpSpPr/>
              <p:nvPr/>
            </p:nvGrpSpPr>
            <p:grpSpPr>
              <a:xfrm>
                <a:off x="1144209" y="254040"/>
                <a:ext cx="9635670" cy="6616778"/>
                <a:chOff x="1232699" y="251436"/>
                <a:chExt cx="9635670" cy="6616778"/>
              </a:xfrm>
            </p:grpSpPr>
            <p:pic>
              <p:nvPicPr>
                <p:cNvPr id="3078" name="Picture 6" descr="Vrouw, Smiley, Emoticon, Problemen, Gezicht, Hint"/>
                <p:cNvPicPr>
                  <a:picLocks noChangeAspect="1" noChangeArrowheads="1"/>
                </p:cNvPicPr>
                <p:nvPr/>
              </p:nvPicPr>
              <p:blipFill rotWithShape="1">
                <a:blip r:embed="rId2">
                  <a:extLst>
                    <a:ext uri="{28A0092B-C50C-407E-A947-70E740481C1C}">
                      <a14:useLocalDpi xmlns:a14="http://schemas.microsoft.com/office/drawing/2010/main" val="0"/>
                    </a:ext>
                  </a:extLst>
                </a:blip>
                <a:srcRect b="10920"/>
                <a:stretch/>
              </p:blipFill>
              <p:spPr bwMode="auto">
                <a:xfrm>
                  <a:off x="1232699" y="251436"/>
                  <a:ext cx="9635670" cy="661677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rot="20876663">
                  <a:off x="2680742" y="1076578"/>
                  <a:ext cx="1774142" cy="523220"/>
                </a:xfrm>
                <a:prstGeom prst="rect">
                  <a:avLst/>
                </a:prstGeom>
                <a:noFill/>
              </p:spPr>
              <p:txBody>
                <a:bodyPr wrap="square" rtlCol="0">
                  <a:spAutoFit/>
                </a:bodyPr>
                <a:lstStyle/>
                <a:p>
                  <a:r>
                    <a:rPr lang="nl-BE" sz="2800" dirty="0"/>
                    <a:t>Chaotisch!</a:t>
                  </a:r>
                  <a:endParaRPr lang="nl-BE" dirty="0"/>
                </a:p>
              </p:txBody>
            </p:sp>
            <p:sp>
              <p:nvSpPr>
                <p:cNvPr id="3" name="Tekstvak 2"/>
                <p:cNvSpPr txBox="1"/>
                <p:nvPr/>
              </p:nvSpPr>
              <p:spPr>
                <a:xfrm rot="21169401">
                  <a:off x="2779523" y="4201037"/>
                  <a:ext cx="2098071" cy="646331"/>
                </a:xfrm>
                <a:prstGeom prst="rect">
                  <a:avLst/>
                </a:prstGeom>
                <a:noFill/>
              </p:spPr>
              <p:txBody>
                <a:bodyPr wrap="square" rtlCol="0">
                  <a:spAutoFit/>
                </a:bodyPr>
                <a:lstStyle/>
                <a:p>
                  <a:pPr algn="ctr"/>
                  <a:r>
                    <a:rPr lang="nl-BE" dirty="0"/>
                    <a:t>Werkwoorden in de verkeerde tijden</a:t>
                  </a:r>
                </a:p>
              </p:txBody>
            </p:sp>
            <p:sp>
              <p:nvSpPr>
                <p:cNvPr id="4" name="Tekstvak 3"/>
                <p:cNvSpPr txBox="1"/>
                <p:nvPr/>
              </p:nvSpPr>
              <p:spPr>
                <a:xfrm rot="532648">
                  <a:off x="7819623" y="1034447"/>
                  <a:ext cx="1284648" cy="646331"/>
                </a:xfrm>
                <a:prstGeom prst="rect">
                  <a:avLst/>
                </a:prstGeom>
                <a:noFill/>
              </p:spPr>
              <p:txBody>
                <a:bodyPr wrap="square" rtlCol="0">
                  <a:spAutoFit/>
                </a:bodyPr>
                <a:lstStyle/>
                <a:p>
                  <a:pPr algn="ctr"/>
                  <a:r>
                    <a:rPr lang="nl-BE" dirty="0"/>
                    <a:t>Van de hak op de tak</a:t>
                  </a:r>
                </a:p>
              </p:txBody>
            </p:sp>
            <p:sp>
              <p:nvSpPr>
                <p:cNvPr id="5" name="Tekstvak 4"/>
                <p:cNvSpPr txBox="1"/>
                <p:nvPr/>
              </p:nvSpPr>
              <p:spPr>
                <a:xfrm>
                  <a:off x="7245461" y="4016022"/>
                  <a:ext cx="1733434" cy="646331"/>
                </a:xfrm>
                <a:prstGeom prst="rect">
                  <a:avLst/>
                </a:prstGeom>
                <a:noFill/>
              </p:spPr>
              <p:txBody>
                <a:bodyPr wrap="square" rtlCol="0">
                  <a:spAutoFit/>
                </a:bodyPr>
                <a:lstStyle/>
                <a:p>
                  <a:pPr algn="ctr"/>
                  <a:r>
                    <a:rPr lang="nl-BE" dirty="0"/>
                    <a:t>Verwarring over de personages</a:t>
                  </a:r>
                </a:p>
              </p:txBody>
            </p:sp>
            <p:sp>
              <p:nvSpPr>
                <p:cNvPr id="6" name="Tekstvak 5"/>
                <p:cNvSpPr txBox="1"/>
                <p:nvPr/>
              </p:nvSpPr>
              <p:spPr>
                <a:xfrm>
                  <a:off x="5150072" y="3313376"/>
                  <a:ext cx="2118052" cy="369332"/>
                </a:xfrm>
                <a:prstGeom prst="rect">
                  <a:avLst/>
                </a:prstGeom>
                <a:noFill/>
              </p:spPr>
              <p:txBody>
                <a:bodyPr wrap="square" rtlCol="0">
                  <a:spAutoFit/>
                </a:bodyPr>
                <a:lstStyle/>
                <a:p>
                  <a:r>
                    <a:rPr lang="nl-BE" dirty="0"/>
                    <a:t>Te weinig informatie</a:t>
                  </a:r>
                </a:p>
              </p:txBody>
            </p:sp>
            <p:sp>
              <p:nvSpPr>
                <p:cNvPr id="7" name="Tekstvak 6"/>
                <p:cNvSpPr txBox="1"/>
                <p:nvPr/>
              </p:nvSpPr>
              <p:spPr>
                <a:xfrm>
                  <a:off x="3023551" y="2598721"/>
                  <a:ext cx="1610017" cy="646331"/>
                </a:xfrm>
                <a:prstGeom prst="rect">
                  <a:avLst/>
                </a:prstGeom>
                <a:noFill/>
              </p:spPr>
              <p:txBody>
                <a:bodyPr wrap="square" rtlCol="0">
                  <a:spAutoFit/>
                </a:bodyPr>
                <a:lstStyle/>
                <a:p>
                  <a:pPr algn="ctr"/>
                  <a:r>
                    <a:rPr lang="nl-BE" dirty="0"/>
                    <a:t>Niet chronologisch</a:t>
                  </a:r>
                </a:p>
              </p:txBody>
            </p:sp>
            <p:sp>
              <p:nvSpPr>
                <p:cNvPr id="9" name="Tekstvak 8"/>
                <p:cNvSpPr txBox="1"/>
                <p:nvPr/>
              </p:nvSpPr>
              <p:spPr>
                <a:xfrm>
                  <a:off x="7412911" y="2335755"/>
                  <a:ext cx="2098071" cy="369332"/>
                </a:xfrm>
                <a:prstGeom prst="rect">
                  <a:avLst/>
                </a:prstGeom>
                <a:noFill/>
              </p:spPr>
              <p:txBody>
                <a:bodyPr wrap="square" rtlCol="0">
                  <a:spAutoFit/>
                </a:bodyPr>
                <a:lstStyle/>
                <a:p>
                  <a:pPr algn="ctr"/>
                  <a:r>
                    <a:rPr lang="nl-BE" dirty="0"/>
                    <a:t>‘mager’ verhaal</a:t>
                  </a:r>
                </a:p>
              </p:txBody>
            </p:sp>
          </p:grpSp>
          <p:sp>
            <p:nvSpPr>
              <p:cNvPr id="10" name="Tekstvak 9"/>
              <p:cNvSpPr txBox="1"/>
              <p:nvPr/>
            </p:nvSpPr>
            <p:spPr>
              <a:xfrm>
                <a:off x="4547422" y="4285156"/>
                <a:ext cx="1674588" cy="923330"/>
              </a:xfrm>
              <a:prstGeom prst="rect">
                <a:avLst/>
              </a:prstGeom>
              <a:noFill/>
            </p:spPr>
            <p:txBody>
              <a:bodyPr wrap="square" rtlCol="0">
                <a:spAutoFit/>
              </a:bodyPr>
              <a:lstStyle/>
              <a:p>
                <a:pPr algn="ctr"/>
                <a:r>
                  <a:rPr lang="nl-BE" dirty="0">
                    <a:solidFill>
                      <a:srgbClr val="C8310E"/>
                    </a:solidFill>
                    <a:latin typeface="janique" panose="02000603000000000000" pitchFamily="2" charset="0"/>
                  </a:rPr>
                  <a:t>=&gt; Verhaal in de tegenwoordige</a:t>
                </a:r>
              </a:p>
              <a:p>
                <a:pPr algn="ctr"/>
                <a:r>
                  <a:rPr lang="nl-BE" dirty="0">
                    <a:solidFill>
                      <a:srgbClr val="C8310E"/>
                    </a:solidFill>
                    <a:latin typeface="janique" panose="02000603000000000000" pitchFamily="2" charset="0"/>
                  </a:rPr>
                  <a:t>tijd schrijven</a:t>
                </a:r>
              </a:p>
            </p:txBody>
          </p:sp>
          <p:sp>
            <p:nvSpPr>
              <p:cNvPr id="12" name="Tekstvak 11"/>
              <p:cNvSpPr txBox="1"/>
              <p:nvPr/>
            </p:nvSpPr>
            <p:spPr>
              <a:xfrm>
                <a:off x="7410139" y="4616832"/>
                <a:ext cx="2174520" cy="646331"/>
              </a:xfrm>
              <a:prstGeom prst="rect">
                <a:avLst/>
              </a:prstGeom>
              <a:noFill/>
            </p:spPr>
            <p:txBody>
              <a:bodyPr wrap="square" rtlCol="0">
                <a:spAutoFit/>
              </a:bodyPr>
              <a:lstStyle/>
              <a:p>
                <a:pPr algn="ctr"/>
                <a:r>
                  <a:rPr lang="nl-BE" dirty="0">
                    <a:solidFill>
                      <a:srgbClr val="C8310E"/>
                    </a:solidFill>
                    <a:latin typeface="janique" panose="02000603000000000000" pitchFamily="2" charset="0"/>
                  </a:rPr>
                  <a:t>=&gt; Vanuit de </a:t>
                </a:r>
                <a:br>
                  <a:rPr lang="nl-BE" dirty="0">
                    <a:solidFill>
                      <a:srgbClr val="C8310E"/>
                    </a:solidFill>
                    <a:latin typeface="janique" panose="02000603000000000000" pitchFamily="2" charset="0"/>
                  </a:rPr>
                </a:br>
                <a:r>
                  <a:rPr lang="nl-BE" dirty="0">
                    <a:solidFill>
                      <a:srgbClr val="C8310E"/>
                    </a:solidFill>
                    <a:latin typeface="janique" panose="02000603000000000000" pitchFamily="2" charset="0"/>
                  </a:rPr>
                  <a:t>ik-persoon schrijven</a:t>
                </a:r>
              </a:p>
            </p:txBody>
          </p:sp>
          <p:sp>
            <p:nvSpPr>
              <p:cNvPr id="13" name="Tekstvak 12"/>
              <p:cNvSpPr txBox="1"/>
              <p:nvPr/>
            </p:nvSpPr>
            <p:spPr>
              <a:xfrm>
                <a:off x="7860389" y="2645337"/>
                <a:ext cx="1197569" cy="923330"/>
              </a:xfrm>
              <a:prstGeom prst="rect">
                <a:avLst/>
              </a:prstGeom>
              <a:noFill/>
            </p:spPr>
            <p:txBody>
              <a:bodyPr wrap="square" rtlCol="0">
                <a:spAutoFit/>
              </a:bodyPr>
              <a:lstStyle/>
              <a:p>
                <a:pPr algn="ctr"/>
                <a:r>
                  <a:rPr lang="nl-BE" dirty="0">
                    <a:solidFill>
                      <a:srgbClr val="00B050"/>
                    </a:solidFill>
                    <a:latin typeface="janique" panose="02000603000000000000" pitchFamily="2" charset="0"/>
                  </a:rPr>
                  <a:t>=&gt; Verhaal</a:t>
                </a:r>
                <a:br>
                  <a:rPr lang="nl-BE" dirty="0">
                    <a:solidFill>
                      <a:srgbClr val="00B050"/>
                    </a:solidFill>
                    <a:latin typeface="janique" panose="02000603000000000000" pitchFamily="2" charset="0"/>
                  </a:rPr>
                </a:br>
                <a:r>
                  <a:rPr lang="nl-BE" dirty="0">
                    <a:solidFill>
                      <a:srgbClr val="00B050"/>
                    </a:solidFill>
                    <a:latin typeface="janique" panose="02000603000000000000" pitchFamily="2" charset="0"/>
                  </a:rPr>
                  <a:t>aandikken/</a:t>
                </a:r>
              </a:p>
              <a:p>
                <a:pPr algn="ctr"/>
                <a:r>
                  <a:rPr lang="nl-BE" dirty="0">
                    <a:solidFill>
                      <a:srgbClr val="00B050"/>
                    </a:solidFill>
                    <a:latin typeface="janique" panose="02000603000000000000" pitchFamily="2" charset="0"/>
                  </a:rPr>
                  <a:t>“kruiden“</a:t>
                </a:r>
              </a:p>
            </p:txBody>
          </p:sp>
          <p:sp>
            <p:nvSpPr>
              <p:cNvPr id="14" name="Tekstvak 13"/>
              <p:cNvSpPr txBox="1"/>
              <p:nvPr/>
            </p:nvSpPr>
            <p:spPr>
              <a:xfrm>
                <a:off x="5160171" y="3653308"/>
                <a:ext cx="1996800" cy="369332"/>
              </a:xfrm>
              <a:prstGeom prst="rect">
                <a:avLst/>
              </a:prstGeom>
              <a:noFill/>
            </p:spPr>
            <p:txBody>
              <a:bodyPr wrap="square" rtlCol="0">
                <a:spAutoFit/>
              </a:bodyPr>
              <a:lstStyle/>
              <a:p>
                <a:pPr algn="ctr"/>
                <a:r>
                  <a:rPr lang="nl-BE" dirty="0">
                    <a:solidFill>
                      <a:srgbClr val="00B050"/>
                    </a:solidFill>
                    <a:latin typeface="janique" panose="02000603000000000000" pitchFamily="2" charset="0"/>
                  </a:rPr>
                  <a:t>=&gt; Vragen laten stellen</a:t>
                </a:r>
              </a:p>
            </p:txBody>
          </p:sp>
          <p:sp>
            <p:nvSpPr>
              <p:cNvPr id="16" name="Tekstvak 15"/>
              <p:cNvSpPr txBox="1"/>
              <p:nvPr/>
            </p:nvSpPr>
            <p:spPr>
              <a:xfrm>
                <a:off x="3025043" y="1450419"/>
                <a:ext cx="2070674" cy="923330"/>
              </a:xfrm>
              <a:prstGeom prst="rect">
                <a:avLst/>
              </a:prstGeom>
              <a:noFill/>
            </p:spPr>
            <p:txBody>
              <a:bodyPr wrap="square" rtlCol="0">
                <a:spAutoFit/>
              </a:bodyPr>
              <a:lstStyle/>
              <a:p>
                <a:pPr algn="ctr"/>
                <a:r>
                  <a:rPr lang="nl-BE" dirty="0">
                    <a:solidFill>
                      <a:srgbClr val="C8310E"/>
                    </a:solidFill>
                    <a:latin typeface="janique" panose="02000603000000000000" pitchFamily="2" charset="0"/>
                  </a:rPr>
                  <a:t>=&gt; Duidelijkheid scheppen in tijd en plaats</a:t>
                </a:r>
              </a:p>
            </p:txBody>
          </p:sp>
          <p:sp>
            <p:nvSpPr>
              <p:cNvPr id="17" name="Tekstvak 16"/>
              <p:cNvSpPr txBox="1"/>
              <p:nvPr/>
            </p:nvSpPr>
            <p:spPr>
              <a:xfrm>
                <a:off x="7511410" y="1673032"/>
                <a:ext cx="1996800" cy="369332"/>
              </a:xfrm>
              <a:prstGeom prst="rect">
                <a:avLst/>
              </a:prstGeom>
              <a:noFill/>
            </p:spPr>
            <p:txBody>
              <a:bodyPr wrap="square" rtlCol="0">
                <a:spAutoFit/>
              </a:bodyPr>
              <a:lstStyle/>
              <a:p>
                <a:pPr algn="ctr"/>
                <a:r>
                  <a:rPr lang="nl-BE" dirty="0">
                    <a:solidFill>
                      <a:srgbClr val="00B050"/>
                    </a:solidFill>
                    <a:latin typeface="janique" panose="02000603000000000000" pitchFamily="2" charset="0"/>
                  </a:rPr>
                  <a:t>=&gt; Leidraad</a:t>
                </a:r>
                <a:r>
                  <a:rPr lang="nl-BE" sz="900" dirty="0">
                    <a:solidFill>
                      <a:srgbClr val="00B050"/>
                    </a:solidFill>
                    <a:latin typeface="janique" panose="02000603000000000000" pitchFamily="2" charset="0"/>
                  </a:rPr>
                  <a:t> </a:t>
                </a:r>
                <a:r>
                  <a:rPr lang="nl-BE" dirty="0">
                    <a:solidFill>
                      <a:srgbClr val="00B050"/>
                    </a:solidFill>
                    <a:latin typeface="janique" panose="02000603000000000000" pitchFamily="2" charset="0"/>
                  </a:rPr>
                  <a:t>!</a:t>
                </a:r>
              </a:p>
            </p:txBody>
          </p:sp>
        </p:grpSp>
        <p:sp>
          <p:nvSpPr>
            <p:cNvPr id="18" name="Tekstvak 17"/>
            <p:cNvSpPr txBox="1"/>
            <p:nvPr/>
          </p:nvSpPr>
          <p:spPr>
            <a:xfrm>
              <a:off x="8569638" y="2349055"/>
              <a:ext cx="2735848" cy="954107"/>
            </a:xfrm>
            <a:prstGeom prst="rect">
              <a:avLst/>
            </a:prstGeom>
            <a:noFill/>
          </p:spPr>
          <p:txBody>
            <a:bodyPr wrap="square" rtlCol="0">
              <a:spAutoFit/>
            </a:bodyPr>
            <a:lstStyle/>
            <a:p>
              <a:pPr algn="ctr"/>
              <a:r>
                <a:rPr lang="nl-BE" sz="2800" dirty="0">
                  <a:solidFill>
                    <a:srgbClr val="00B050"/>
                  </a:solidFill>
                  <a:latin typeface="Segoe UI" panose="020B0502040204020203" pitchFamily="34" charset="0"/>
                  <a:cs typeface="Segoe UI" panose="020B0502040204020203" pitchFamily="34" charset="0"/>
                </a:rPr>
                <a:t>=&gt; Per twee      </a:t>
              </a:r>
            </a:p>
            <a:p>
              <a:pPr algn="ctr"/>
              <a:r>
                <a:rPr lang="nl-BE" sz="2800" dirty="0">
                  <a:solidFill>
                    <a:srgbClr val="00B050"/>
                  </a:solidFill>
                  <a:latin typeface="Segoe UI" panose="020B0502040204020203" pitchFamily="34" charset="0"/>
                  <a:cs typeface="Segoe UI" panose="020B0502040204020203" pitchFamily="34" charset="0"/>
                </a:rPr>
                <a:t>     laten werken</a:t>
              </a:r>
            </a:p>
          </p:txBody>
        </p:sp>
      </p:grpSp>
    </p:spTree>
    <p:extLst>
      <p:ext uri="{BB962C8B-B14F-4D97-AF65-F5344CB8AC3E}">
        <p14:creationId xmlns:p14="http://schemas.microsoft.com/office/powerpoint/2010/main" val="4014351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p:cNvGrpSpPr/>
          <p:nvPr/>
        </p:nvGrpSpPr>
        <p:grpSpPr>
          <a:xfrm>
            <a:off x="967523" y="288100"/>
            <a:ext cx="4171148" cy="6099821"/>
            <a:chOff x="479589" y="258850"/>
            <a:chExt cx="5119664" cy="8220649"/>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89" y="258850"/>
              <a:ext cx="4317969" cy="2731056"/>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71" y="2966230"/>
              <a:ext cx="4428689" cy="1945511"/>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072" y="4893613"/>
              <a:ext cx="4314570" cy="1584042"/>
            </a:xfrm>
            <a:prstGeom prst="rect">
              <a:avLst/>
            </a:prstGeom>
          </p:spPr>
        </p:pic>
        <p:pic>
          <p:nvPicPr>
            <p:cNvPr id="5" name="Afbeelding 4"/>
            <p:cNvPicPr>
              <a:picLocks noChangeAspect="1"/>
            </p:cNvPicPr>
            <p:nvPr/>
          </p:nvPicPr>
          <p:blipFill rotWithShape="1">
            <a:blip r:embed="rId6">
              <a:extLst>
                <a:ext uri="{28A0092B-C50C-407E-A947-70E740481C1C}">
                  <a14:useLocalDpi xmlns:a14="http://schemas.microsoft.com/office/drawing/2010/main" val="0"/>
                </a:ext>
              </a:extLst>
            </a:blip>
            <a:srcRect t="21819"/>
            <a:stretch/>
          </p:blipFill>
          <p:spPr>
            <a:xfrm>
              <a:off x="571126" y="6833578"/>
              <a:ext cx="5028127" cy="1645921"/>
            </a:xfrm>
            <a:prstGeom prst="rect">
              <a:avLst/>
            </a:prstGeom>
          </p:spPr>
        </p:pic>
      </p:grpSp>
      <p:pic>
        <p:nvPicPr>
          <p:cNvPr id="9" name="Afbeelding 8"/>
          <p:cNvPicPr>
            <a:picLocks noChangeAspect="1"/>
          </p:cNvPicPr>
          <p:nvPr/>
        </p:nvPicPr>
        <p:blipFill rotWithShape="1">
          <a:blip r:embed="rId7">
            <a:extLst>
              <a:ext uri="{28A0092B-C50C-407E-A947-70E740481C1C}">
                <a14:useLocalDpi xmlns:a14="http://schemas.microsoft.com/office/drawing/2010/main" val="0"/>
              </a:ext>
            </a:extLst>
          </a:blip>
          <a:srcRect l="1194" t="1430" r="2391" b="643"/>
          <a:stretch/>
        </p:blipFill>
        <p:spPr>
          <a:xfrm>
            <a:off x="6323528" y="204388"/>
            <a:ext cx="4475408" cy="645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5255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548639" y="643077"/>
            <a:ext cx="11173379" cy="5570756"/>
            <a:chOff x="548639" y="643077"/>
            <a:chExt cx="11173379" cy="5570756"/>
          </a:xfrm>
        </p:grpSpPr>
        <p:sp>
          <p:nvSpPr>
            <p:cNvPr id="2" name="Tekstvak 1"/>
            <p:cNvSpPr txBox="1"/>
            <p:nvPr/>
          </p:nvSpPr>
          <p:spPr>
            <a:xfrm>
              <a:off x="548639" y="643077"/>
              <a:ext cx="11173379" cy="5570756"/>
            </a:xfrm>
            <a:prstGeom prst="rect">
              <a:avLst/>
            </a:prstGeom>
            <a:noFill/>
          </p:spPr>
          <p:txBody>
            <a:bodyPr wrap="square" rtlCol="0">
              <a:spAutoFit/>
            </a:bodyPr>
            <a:lstStyle/>
            <a:p>
              <a:r>
                <a:rPr lang="nl-BE" sz="4800" dirty="0"/>
                <a:t>Bronvermelding</a:t>
              </a:r>
              <a:endParaRPr lang="nl-BE" sz="2800" dirty="0"/>
            </a:p>
            <a:p>
              <a:endParaRPr lang="nl-BE" sz="2800" dirty="0"/>
            </a:p>
            <a:p>
              <a:r>
                <a:rPr lang="nl-BE" sz="2800" dirty="0"/>
                <a:t>		“Leeswijzer – Aan de slag met de serie </a:t>
              </a:r>
              <a:r>
                <a:rPr lang="nl-BE" sz="2800" i="1" dirty="0"/>
                <a:t>Leeslicht</a:t>
              </a:r>
              <a:r>
                <a:rPr lang="nl-BE" sz="2800" dirty="0"/>
                <a:t>”, </a:t>
              </a:r>
            </a:p>
            <a:p>
              <a:r>
                <a:rPr lang="nl-BE" sz="2800" dirty="0"/>
                <a:t>		Christina </a:t>
              </a:r>
              <a:r>
                <a:rPr lang="nl-BE" sz="2800" dirty="0" err="1"/>
                <a:t>Schwering</a:t>
              </a:r>
              <a:endParaRPr lang="nl-BE" sz="2800" dirty="0"/>
            </a:p>
            <a:p>
              <a:r>
                <a:rPr lang="nl-BE" sz="2800" dirty="0"/>
                <a:t>		2016, Uitgeverij Eenvoudig Communiceren, Amsterdam</a:t>
              </a:r>
            </a:p>
            <a:p>
              <a:endParaRPr lang="nl-BE" sz="2800" dirty="0"/>
            </a:p>
            <a:p>
              <a:r>
                <a:rPr lang="nl-BE" sz="2800" dirty="0"/>
                <a:t>		“Goed verhaal – werkboek over lezen”, </a:t>
              </a:r>
            </a:p>
            <a:p>
              <a:r>
                <a:rPr lang="nl-BE" sz="2800" dirty="0"/>
                <a:t>		</a:t>
              </a:r>
              <a:r>
                <a:rPr lang="nl-BE" sz="2800" dirty="0" err="1"/>
                <a:t>Remke</a:t>
              </a:r>
              <a:r>
                <a:rPr lang="nl-BE" sz="2800" dirty="0"/>
                <a:t> Van Veelen</a:t>
              </a:r>
            </a:p>
            <a:p>
              <a:r>
                <a:rPr lang="nl-BE" sz="2800" dirty="0"/>
                <a:t>		2016, Uitgeverij Eenvoudig Communiceren, Amsterdam</a:t>
              </a:r>
            </a:p>
            <a:p>
              <a:endParaRPr lang="nl-BE" sz="2800" dirty="0"/>
            </a:p>
            <a:p>
              <a:endParaRPr lang="nl-BE" sz="2800" dirty="0"/>
            </a:p>
            <a:p>
              <a:r>
                <a:rPr lang="nl-BE" sz="2800" dirty="0"/>
                <a:t>Foto’s: </a:t>
              </a:r>
              <a:r>
                <a:rPr lang="nl-BE" sz="2800" dirty="0">
                  <a:hlinkClick r:id="rId2"/>
                </a:rPr>
                <a:t>www.pixabay.com</a:t>
              </a:r>
              <a:endParaRPr lang="nl-BE" sz="2800" dirty="0"/>
            </a:p>
          </p:txBody>
        </p:sp>
        <p:pic>
          <p:nvPicPr>
            <p:cNvPr id="3" name="Afbeelding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66" y="1777226"/>
              <a:ext cx="1072402" cy="1509971"/>
            </a:xfrm>
            <a:prstGeom prst="rect">
              <a:avLst/>
            </a:prstGeom>
          </p:spPr>
        </p:pic>
        <p:pic>
          <p:nvPicPr>
            <p:cNvPr id="4098" name="Picture 2" descr="http://www.eenvoudigcommuniceren.nl/media/catalog/product/cache/1/image/9df78eab33525d08d6e5fb8d27136e95/g/o/goed_verhaal_-_lowre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066" y="3463852"/>
              <a:ext cx="1069586" cy="15149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3508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 Book Gift, By Heart, Cord, Gift, Read, Heart"/>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risscrossEtching trans="29000" pressure="0"/>
                    </a14:imgEffect>
                  </a14:imgLayer>
                </a14:imgProps>
              </a:ext>
              <a:ext uri="{28A0092B-C50C-407E-A947-70E740481C1C}">
                <a14:useLocalDpi xmlns:a14="http://schemas.microsoft.com/office/drawing/2010/main" val="0"/>
              </a:ext>
            </a:extLst>
          </a:blip>
          <a:srcRect l="4242" t="6153" b="4477"/>
          <a:stretch/>
        </p:blipFill>
        <p:spPr bwMode="auto">
          <a:xfrm>
            <a:off x="0" y="0"/>
            <a:ext cx="1222006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921774" y="1090209"/>
            <a:ext cx="11031794" cy="4493538"/>
          </a:xfrm>
          <a:prstGeom prst="rect">
            <a:avLst/>
          </a:prstGeom>
          <a:noFill/>
        </p:spPr>
        <p:txBody>
          <a:bodyPr wrap="square" rtlCol="0">
            <a:spAutoFit/>
          </a:bodyPr>
          <a:lstStyle/>
          <a:p>
            <a:r>
              <a:rPr lang="nl-BE" sz="6000" b="1" dirty="0"/>
              <a:t>Methodieken:</a:t>
            </a:r>
          </a:p>
          <a:p>
            <a:endParaRPr lang="nl-BE" sz="6600" b="1" dirty="0"/>
          </a:p>
          <a:p>
            <a:pPr marL="285750" indent="-285750">
              <a:buFont typeface="Arial" panose="020B0604020202020204" pitchFamily="34" charset="0"/>
              <a:buChar char="•"/>
            </a:pPr>
            <a:r>
              <a:rPr lang="nl-BE" sz="4000" b="1" dirty="0"/>
              <a:t>Voorlezen in combinatie met DILIT-luisteren</a:t>
            </a:r>
          </a:p>
          <a:p>
            <a:pPr marL="285750" indent="-285750">
              <a:buFont typeface="Arial" panose="020B0604020202020204" pitchFamily="34" charset="0"/>
              <a:buChar char="•"/>
            </a:pPr>
            <a:r>
              <a:rPr lang="nl-BE" sz="4000" b="1" dirty="0"/>
              <a:t>Voorlezen met woordenestafette</a:t>
            </a:r>
          </a:p>
          <a:p>
            <a:pPr marL="285750" indent="-285750">
              <a:buFont typeface="Arial" panose="020B0604020202020204" pitchFamily="34" charset="0"/>
              <a:buChar char="•"/>
            </a:pPr>
            <a:r>
              <a:rPr lang="nl-BE" sz="4000" b="1" dirty="0"/>
              <a:t>DILIT-lezen</a:t>
            </a:r>
          </a:p>
          <a:p>
            <a:pPr marL="285750" indent="-285750">
              <a:buFont typeface="Arial" panose="020B0604020202020204" pitchFamily="34" charset="0"/>
              <a:buChar char="•"/>
            </a:pPr>
            <a:r>
              <a:rPr lang="nl-BE" sz="4000" b="1" dirty="0"/>
              <a:t>Samenlezen (op de wijze van het lezerscollectief)</a:t>
            </a:r>
            <a:endParaRPr lang="nl-BE" sz="2000" b="1" dirty="0"/>
          </a:p>
        </p:txBody>
      </p:sp>
    </p:spTree>
    <p:extLst>
      <p:ext uri="{BB962C8B-B14F-4D97-AF65-F5344CB8AC3E}">
        <p14:creationId xmlns:p14="http://schemas.microsoft.com/office/powerpoint/2010/main" val="109313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nvPr>
        </p:nvGraphicFramePr>
        <p:xfrm>
          <a:off x="619431" y="432772"/>
          <a:ext cx="11046543" cy="6049145"/>
        </p:xfrm>
        <a:graphic>
          <a:graphicData uri="http://schemas.openxmlformats.org/drawingml/2006/table">
            <a:tbl>
              <a:tblPr firstRow="1" bandRow="1">
                <a:tableStyleId>{21E4AEA4-8DFA-4A89-87EB-49C32662AFE0}</a:tableStyleId>
              </a:tblPr>
              <a:tblGrid>
                <a:gridCol w="1113504">
                  <a:extLst>
                    <a:ext uri="{9D8B030D-6E8A-4147-A177-3AD203B41FA5}">
                      <a16:colId xmlns:a16="http://schemas.microsoft.com/office/drawing/2014/main" val="3699729513"/>
                    </a:ext>
                  </a:extLst>
                </a:gridCol>
                <a:gridCol w="9933039">
                  <a:extLst>
                    <a:ext uri="{9D8B030D-6E8A-4147-A177-3AD203B41FA5}">
                      <a16:colId xmlns:a16="http://schemas.microsoft.com/office/drawing/2014/main" val="2468682380"/>
                    </a:ext>
                  </a:extLst>
                </a:gridCol>
              </a:tblGrid>
              <a:tr h="702045">
                <a:tc gridSpan="2">
                  <a:txBody>
                    <a:bodyPr/>
                    <a:lstStyle/>
                    <a:p>
                      <a:pPr marL="180000" algn="ctr">
                        <a:spcBef>
                          <a:spcPts val="1800"/>
                        </a:spcBef>
                      </a:pPr>
                      <a:r>
                        <a:rPr lang="nl-BE" sz="2400" dirty="0"/>
                        <a:t>Voorlezen in combinatie met DILIT-luisteren</a:t>
                      </a:r>
                    </a:p>
                  </a:txBody>
                  <a:tcPr anchor="ctr"/>
                </a:tc>
                <a:tc hMerge="1">
                  <a:txBody>
                    <a:bodyPr/>
                    <a:lstStyle/>
                    <a:p>
                      <a:pPr marL="180000">
                        <a:spcBef>
                          <a:spcPts val="0"/>
                        </a:spcBef>
                      </a:pPr>
                      <a:endParaRPr lang="nl-BE" sz="2400" dirty="0"/>
                    </a:p>
                  </a:txBody>
                  <a:tcPr anchor="ctr"/>
                </a:tc>
                <a:extLst>
                  <a:ext uri="{0D108BD9-81ED-4DB2-BD59-A6C34878D82A}">
                    <a16:rowId xmlns:a16="http://schemas.microsoft.com/office/drawing/2014/main" val="1856632473"/>
                  </a:ext>
                </a:extLst>
              </a:tr>
              <a:tr h="1954970">
                <a:tc>
                  <a:txBody>
                    <a:bodyPr/>
                    <a:lstStyle/>
                    <a:p>
                      <a:pPr marL="36000">
                        <a:lnSpc>
                          <a:spcPts val="1500"/>
                        </a:lnSpc>
                        <a:spcBef>
                          <a:spcPts val="0"/>
                        </a:spcBef>
                      </a:pPr>
                      <a:endParaRPr lang="nl-BE" sz="1600" dirty="0"/>
                    </a:p>
                    <a:p>
                      <a:pPr marL="36000">
                        <a:lnSpc>
                          <a:spcPts val="1500"/>
                        </a:lnSpc>
                        <a:spcBef>
                          <a:spcPts val="0"/>
                        </a:spcBef>
                      </a:pPr>
                      <a:r>
                        <a:rPr lang="nl-BE" sz="1600" dirty="0"/>
                        <a:t>Hoe</a:t>
                      </a:r>
                    </a:p>
                  </a:txBody>
                  <a:tcPr/>
                </a:tc>
                <a:tc>
                  <a:txBody>
                    <a:bodyPr/>
                    <a:lstStyle/>
                    <a:p>
                      <a:pPr marL="180000">
                        <a:spcBef>
                          <a:spcPts val="0"/>
                        </a:spcBef>
                      </a:pPr>
                      <a:endParaRPr lang="nl-BE" sz="1600" dirty="0"/>
                    </a:p>
                  </a:txBody>
                  <a:tcPr/>
                </a:tc>
                <a:extLst>
                  <a:ext uri="{0D108BD9-81ED-4DB2-BD59-A6C34878D82A}">
                    <a16:rowId xmlns:a16="http://schemas.microsoft.com/office/drawing/2014/main" val="2799162709"/>
                  </a:ext>
                </a:extLst>
              </a:tr>
              <a:tr h="1887793">
                <a:tc>
                  <a:txBody>
                    <a:bodyPr/>
                    <a:lstStyle/>
                    <a:p>
                      <a:pPr marL="36000">
                        <a:lnSpc>
                          <a:spcPts val="1500"/>
                        </a:lnSpc>
                        <a:spcBef>
                          <a:spcPts val="0"/>
                        </a:spcBef>
                      </a:pPr>
                      <a:endParaRPr lang="nl-BE" sz="1600" dirty="0"/>
                    </a:p>
                    <a:p>
                      <a:pPr marL="36000">
                        <a:lnSpc>
                          <a:spcPts val="1500"/>
                        </a:lnSpc>
                        <a:spcBef>
                          <a:spcPts val="0"/>
                        </a:spcBef>
                      </a:pPr>
                      <a:r>
                        <a:rPr lang="nl-BE" sz="1600" dirty="0"/>
                        <a:t>Voordelen</a:t>
                      </a:r>
                      <a:endParaRPr lang="nl-BE" dirty="0"/>
                    </a:p>
                  </a:txBody>
                  <a:tcPr/>
                </a:tc>
                <a:tc>
                  <a:txBody>
                    <a:bodyPr/>
                    <a:lstStyle/>
                    <a:p>
                      <a:pPr marL="180000">
                        <a:spcBef>
                          <a:spcPts val="0"/>
                        </a:spcBef>
                      </a:pPr>
                      <a:endParaRPr lang="nl-BE" dirty="0"/>
                    </a:p>
                    <a:p>
                      <a:pPr marL="180000">
                        <a:spcBef>
                          <a:spcPts val="0"/>
                        </a:spcBef>
                      </a:pPr>
                      <a:endParaRPr lang="nl-BE" dirty="0"/>
                    </a:p>
                    <a:p>
                      <a:pPr marL="180000">
                        <a:spcBef>
                          <a:spcPts val="0"/>
                        </a:spcBef>
                      </a:pPr>
                      <a:endParaRPr lang="nl-BE" dirty="0"/>
                    </a:p>
                    <a:p>
                      <a:pPr marL="180000">
                        <a:spcBef>
                          <a:spcPts val="0"/>
                        </a:spcBef>
                      </a:pPr>
                      <a:endParaRPr lang="nl-BE" dirty="0"/>
                    </a:p>
                    <a:p>
                      <a:pPr marL="180000">
                        <a:spcBef>
                          <a:spcPts val="0"/>
                        </a:spcBef>
                      </a:pPr>
                      <a:endParaRPr lang="nl-BE" dirty="0"/>
                    </a:p>
                    <a:p>
                      <a:pPr marL="180000">
                        <a:spcBef>
                          <a:spcPts val="0"/>
                        </a:spcBef>
                      </a:pPr>
                      <a:endParaRPr lang="nl-BE" dirty="0"/>
                    </a:p>
                  </a:txBody>
                  <a:tcPr/>
                </a:tc>
                <a:extLst>
                  <a:ext uri="{0D108BD9-81ED-4DB2-BD59-A6C34878D82A}">
                    <a16:rowId xmlns:a16="http://schemas.microsoft.com/office/drawing/2014/main" val="3262849440"/>
                  </a:ext>
                </a:extLst>
              </a:tr>
              <a:tr h="759543">
                <a:tc>
                  <a:txBody>
                    <a:bodyPr/>
                    <a:lstStyle/>
                    <a:p>
                      <a:pPr marL="36000">
                        <a:lnSpc>
                          <a:spcPts val="1500"/>
                        </a:lnSpc>
                        <a:spcBef>
                          <a:spcPts val="0"/>
                        </a:spcBef>
                      </a:pPr>
                      <a:endParaRPr lang="nl-BE" sz="1600" dirty="0"/>
                    </a:p>
                    <a:p>
                      <a:pPr marL="36000">
                        <a:lnSpc>
                          <a:spcPts val="1500"/>
                        </a:lnSpc>
                        <a:spcBef>
                          <a:spcPts val="0"/>
                        </a:spcBef>
                      </a:pPr>
                      <a:r>
                        <a:rPr lang="nl-BE" sz="1600" dirty="0"/>
                        <a:t>Doelen</a:t>
                      </a:r>
                      <a:endParaRPr lang="nl-BE" dirty="0"/>
                    </a:p>
                  </a:txBody>
                  <a:tcPr/>
                </a:tc>
                <a:tc>
                  <a:txBody>
                    <a:bodyPr/>
                    <a:lstStyle/>
                    <a:p>
                      <a:pPr marL="180000">
                        <a:spcBef>
                          <a:spcPts val="0"/>
                        </a:spcBef>
                      </a:pPr>
                      <a:endParaRPr lang="nl-BE" dirty="0"/>
                    </a:p>
                  </a:txBody>
                  <a:tcPr/>
                </a:tc>
                <a:extLst>
                  <a:ext uri="{0D108BD9-81ED-4DB2-BD59-A6C34878D82A}">
                    <a16:rowId xmlns:a16="http://schemas.microsoft.com/office/drawing/2014/main" val="2694874560"/>
                  </a:ext>
                </a:extLst>
              </a:tr>
              <a:tr h="744794">
                <a:tc>
                  <a:txBody>
                    <a:bodyPr/>
                    <a:lstStyle/>
                    <a:p>
                      <a:pPr marL="36000">
                        <a:lnSpc>
                          <a:spcPts val="1500"/>
                        </a:lnSpc>
                        <a:spcBef>
                          <a:spcPts val="0"/>
                        </a:spcBef>
                      </a:pPr>
                      <a:endParaRPr lang="nl-BE" sz="1600" dirty="0"/>
                    </a:p>
                    <a:p>
                      <a:pPr marL="36000">
                        <a:lnSpc>
                          <a:spcPts val="1500"/>
                        </a:lnSpc>
                        <a:spcBef>
                          <a:spcPts val="0"/>
                        </a:spcBef>
                      </a:pPr>
                      <a:r>
                        <a:rPr lang="nl-BE" sz="1600" dirty="0"/>
                        <a:t>Specifiek</a:t>
                      </a:r>
                      <a:endParaRPr lang="nl-BE" dirty="0"/>
                    </a:p>
                  </a:txBody>
                  <a:tcPr/>
                </a:tc>
                <a:tc>
                  <a:txBody>
                    <a:bodyPr/>
                    <a:lstStyle/>
                    <a:p>
                      <a:pPr marL="180000">
                        <a:spcBef>
                          <a:spcPts val="0"/>
                        </a:spcBef>
                      </a:pPr>
                      <a:endParaRPr lang="nl-BE" dirty="0"/>
                    </a:p>
                  </a:txBody>
                  <a:tcPr/>
                </a:tc>
                <a:extLst>
                  <a:ext uri="{0D108BD9-81ED-4DB2-BD59-A6C34878D82A}">
                    <a16:rowId xmlns:a16="http://schemas.microsoft.com/office/drawing/2014/main" val="4074786048"/>
                  </a:ext>
                </a:extLst>
              </a:tr>
            </a:tbl>
          </a:graphicData>
        </a:graphic>
      </p:graphicFrame>
      <p:sp>
        <p:nvSpPr>
          <p:cNvPr id="6" name="Rechthoek 5"/>
          <p:cNvSpPr/>
          <p:nvPr/>
        </p:nvSpPr>
        <p:spPr>
          <a:xfrm>
            <a:off x="1740305" y="1200567"/>
            <a:ext cx="9851923" cy="1815882"/>
          </a:xfrm>
          <a:prstGeom prst="rect">
            <a:avLst/>
          </a:prstGeom>
        </p:spPr>
        <p:txBody>
          <a:bodyPr wrap="square">
            <a:spAutoFit/>
          </a:bodyPr>
          <a:lstStyle/>
          <a:p>
            <a:pPr>
              <a:spcBef>
                <a:spcPts val="0"/>
              </a:spcBef>
            </a:pPr>
            <a:r>
              <a:rPr lang="nl-BE" sz="1600" dirty="0"/>
              <a:t>De cursisten gaan per 2 zitten. De leerkracht leest een hoofdstuk 2 à 3 keer voor, aan een normaal tempo met voldoende aandacht voor intonatie en mimiek.</a:t>
            </a:r>
            <a:br>
              <a:rPr lang="nl-BE" sz="1600" dirty="0"/>
            </a:br>
            <a:r>
              <a:rPr lang="nl-BE" sz="1600" dirty="0"/>
              <a:t>Na elke luisterronde bespreken de cursisten onderling wat ze gehoord/begrepen hebben. Na 2 à 3 luisterrondes wisselen de cursisten van partner, luisteren ze opnieuw en bespreken ze ook dan weer (met de nieuwe partner) wat ze gehoord hebben.</a:t>
            </a:r>
            <a:br>
              <a:rPr lang="nl-BE" sz="1600" dirty="0"/>
            </a:br>
            <a:r>
              <a:rPr lang="nl-BE" sz="1600" dirty="0"/>
              <a:t>De leerkracht helpt tijdens deze bespreking NIET. De rol van de leerkracht is hier gereduceerd tot 'voorlezer' en het geven van instructies (luisteren, bespreken, stoppen met spreken, luisteren, ..., wisselen van partner, luisteren, ...).</a:t>
            </a:r>
          </a:p>
        </p:txBody>
      </p:sp>
      <p:sp>
        <p:nvSpPr>
          <p:cNvPr id="7" name="Rechthoek 6"/>
          <p:cNvSpPr/>
          <p:nvPr/>
        </p:nvSpPr>
        <p:spPr>
          <a:xfrm>
            <a:off x="1740303" y="3144119"/>
            <a:ext cx="9851923" cy="1815882"/>
          </a:xfrm>
          <a:prstGeom prst="rect">
            <a:avLst/>
          </a:prstGeom>
        </p:spPr>
        <p:txBody>
          <a:bodyPr wrap="square">
            <a:spAutoFit/>
          </a:bodyPr>
          <a:lstStyle/>
          <a:p>
            <a:r>
              <a:rPr lang="nl-BE" sz="1600" dirty="0"/>
              <a:t>De cursisten worden uitgedaagd om zeer actief mee te werken. </a:t>
            </a:r>
          </a:p>
          <a:p>
            <a:r>
              <a:rPr lang="nl-BE" sz="1600" dirty="0"/>
              <a:t>Ze moeten heel veel strategieën gebruiken om te begrijpen wat ze horen (woordbetekenissen raden, kennis van de wereld, voorkennis gebruiken, context invullen, ...).</a:t>
            </a:r>
          </a:p>
          <a:p>
            <a:r>
              <a:rPr lang="nl-BE" sz="1600" dirty="0"/>
              <a:t>Doordat de cursisten onderling bespreken wat ze gehoord hebben, komen er automatisch onduidelijkheden (én onenigheden) over datgene dat ze gehoord hebben, naar boven. Daardoor gaan ze in een volgende luisterronde sowieso gerichter luisteren naar dat stukje tekst. Op die manier komen de luistervragen als het ware van de cursisten zelf en niet van de leerkracht. 	</a:t>
            </a:r>
          </a:p>
        </p:txBody>
      </p:sp>
      <p:sp>
        <p:nvSpPr>
          <p:cNvPr id="8" name="Rechthoek 7"/>
          <p:cNvSpPr/>
          <p:nvPr/>
        </p:nvSpPr>
        <p:spPr>
          <a:xfrm>
            <a:off x="1740303" y="5777419"/>
            <a:ext cx="9851923" cy="584775"/>
          </a:xfrm>
          <a:prstGeom prst="rect">
            <a:avLst/>
          </a:prstGeom>
        </p:spPr>
        <p:txBody>
          <a:bodyPr wrap="square">
            <a:spAutoFit/>
          </a:bodyPr>
          <a:lstStyle/>
          <a:p>
            <a:pPr>
              <a:spcBef>
                <a:spcPts val="0"/>
              </a:spcBef>
            </a:pPr>
            <a:r>
              <a:rPr lang="nl-BE" sz="1600" dirty="0"/>
              <a:t>Deze werkvorm is geschikt voor een hoofdstuk in het verhaal waarbij je ‘sneller door wil” (waar je a.h.w. een stap in het verhaal wil zetten) of voor een hoofdstuk waarvoor je geen specifieke opdrachten hebt.</a:t>
            </a:r>
          </a:p>
        </p:txBody>
      </p:sp>
      <p:sp>
        <p:nvSpPr>
          <p:cNvPr id="9" name="Rechthoek 8"/>
          <p:cNvSpPr/>
          <p:nvPr/>
        </p:nvSpPr>
        <p:spPr>
          <a:xfrm>
            <a:off x="1740302" y="5076322"/>
            <a:ext cx="9851923" cy="584775"/>
          </a:xfrm>
          <a:prstGeom prst="rect">
            <a:avLst/>
          </a:prstGeom>
        </p:spPr>
        <p:txBody>
          <a:bodyPr wrap="square">
            <a:spAutoFit/>
          </a:bodyPr>
          <a:lstStyle/>
          <a:p>
            <a:pPr>
              <a:spcBef>
                <a:spcPts val="0"/>
              </a:spcBef>
            </a:pPr>
            <a:r>
              <a:rPr lang="nl-BE" sz="1600" dirty="0"/>
              <a:t>Luisteren tekstfocus: in een narratieve/artistiek-literaire tekst de hoofdgedachte achterhalen</a:t>
            </a:r>
          </a:p>
          <a:p>
            <a:pPr>
              <a:spcBef>
                <a:spcPts val="0"/>
              </a:spcBef>
            </a:pPr>
            <a:r>
              <a:rPr lang="nl-BE" sz="1600" dirty="0"/>
              <a:t>Mondelinge interactie/spreken tekstfocus: in een narratieve tekst verslag uitbrengen</a:t>
            </a:r>
          </a:p>
        </p:txBody>
      </p:sp>
    </p:spTree>
    <p:extLst>
      <p:ext uri="{BB962C8B-B14F-4D97-AF65-F5344CB8AC3E}">
        <p14:creationId xmlns:p14="http://schemas.microsoft.com/office/powerpoint/2010/main" val="1548376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nvPr>
        </p:nvGraphicFramePr>
        <p:xfrm>
          <a:off x="619431" y="454894"/>
          <a:ext cx="11046543" cy="5923782"/>
        </p:xfrm>
        <a:graphic>
          <a:graphicData uri="http://schemas.openxmlformats.org/drawingml/2006/table">
            <a:tbl>
              <a:tblPr firstRow="1" bandRow="1">
                <a:tableStyleId>{93296810-A885-4BE3-A3E7-6D5BEEA58F35}</a:tableStyleId>
              </a:tblPr>
              <a:tblGrid>
                <a:gridCol w="1113504">
                  <a:extLst>
                    <a:ext uri="{9D8B030D-6E8A-4147-A177-3AD203B41FA5}">
                      <a16:colId xmlns:a16="http://schemas.microsoft.com/office/drawing/2014/main" val="3699729513"/>
                    </a:ext>
                  </a:extLst>
                </a:gridCol>
                <a:gridCol w="9933039">
                  <a:extLst>
                    <a:ext uri="{9D8B030D-6E8A-4147-A177-3AD203B41FA5}">
                      <a16:colId xmlns:a16="http://schemas.microsoft.com/office/drawing/2014/main" val="2468682380"/>
                    </a:ext>
                  </a:extLst>
                </a:gridCol>
              </a:tblGrid>
              <a:tr h="702045">
                <a:tc gridSpan="2">
                  <a:txBody>
                    <a:bodyPr/>
                    <a:lstStyle/>
                    <a:p>
                      <a:pPr marL="180000" algn="ctr">
                        <a:spcBef>
                          <a:spcPts val="1800"/>
                        </a:spcBef>
                      </a:pPr>
                      <a:r>
                        <a:rPr lang="nl-BE" sz="2400" dirty="0"/>
                        <a:t>Voorlezen met woordenestafette</a:t>
                      </a:r>
                    </a:p>
                  </a:txBody>
                  <a:tcPr anchor="ctr"/>
                </a:tc>
                <a:tc hMerge="1">
                  <a:txBody>
                    <a:bodyPr/>
                    <a:lstStyle/>
                    <a:p>
                      <a:pPr marL="180000">
                        <a:spcBef>
                          <a:spcPts val="0"/>
                        </a:spcBef>
                      </a:pPr>
                      <a:endParaRPr lang="nl-BE" sz="2400" dirty="0"/>
                    </a:p>
                  </a:txBody>
                  <a:tcPr anchor="ctr"/>
                </a:tc>
                <a:extLst>
                  <a:ext uri="{0D108BD9-81ED-4DB2-BD59-A6C34878D82A}">
                    <a16:rowId xmlns:a16="http://schemas.microsoft.com/office/drawing/2014/main" val="1856632473"/>
                  </a:ext>
                </a:extLst>
              </a:tr>
              <a:tr h="3621538">
                <a:tc>
                  <a:txBody>
                    <a:bodyPr/>
                    <a:lstStyle/>
                    <a:p>
                      <a:pPr marL="36000">
                        <a:lnSpc>
                          <a:spcPts val="1500"/>
                        </a:lnSpc>
                        <a:spcBef>
                          <a:spcPts val="0"/>
                        </a:spcBef>
                      </a:pPr>
                      <a:endParaRPr lang="nl-BE" sz="1600" dirty="0"/>
                    </a:p>
                    <a:p>
                      <a:pPr marL="36000">
                        <a:lnSpc>
                          <a:spcPts val="1500"/>
                        </a:lnSpc>
                        <a:spcBef>
                          <a:spcPts val="0"/>
                        </a:spcBef>
                      </a:pPr>
                      <a:r>
                        <a:rPr lang="nl-BE" sz="1600" dirty="0"/>
                        <a:t>Hoe</a:t>
                      </a:r>
                    </a:p>
                  </a:txBody>
                  <a:tcPr/>
                </a:tc>
                <a:tc>
                  <a:txBody>
                    <a:bodyPr/>
                    <a:lstStyle/>
                    <a:p>
                      <a:pPr marL="180000">
                        <a:spcBef>
                          <a:spcPts val="0"/>
                        </a:spcBef>
                      </a:pPr>
                      <a:endParaRPr lang="nl-BE" sz="1600" dirty="0"/>
                    </a:p>
                  </a:txBody>
                  <a:tcPr/>
                </a:tc>
                <a:extLst>
                  <a:ext uri="{0D108BD9-81ED-4DB2-BD59-A6C34878D82A}">
                    <a16:rowId xmlns:a16="http://schemas.microsoft.com/office/drawing/2014/main" val="2799162709"/>
                  </a:ext>
                </a:extLst>
              </a:tr>
              <a:tr h="929148">
                <a:tc>
                  <a:txBody>
                    <a:bodyPr/>
                    <a:lstStyle/>
                    <a:p>
                      <a:pPr marL="36000">
                        <a:lnSpc>
                          <a:spcPts val="1500"/>
                        </a:lnSpc>
                        <a:spcBef>
                          <a:spcPts val="0"/>
                        </a:spcBef>
                      </a:pPr>
                      <a:endParaRPr lang="nl-BE" sz="1600" dirty="0"/>
                    </a:p>
                    <a:p>
                      <a:pPr marL="36000">
                        <a:lnSpc>
                          <a:spcPts val="1500"/>
                        </a:lnSpc>
                        <a:spcBef>
                          <a:spcPts val="0"/>
                        </a:spcBef>
                      </a:pPr>
                      <a:r>
                        <a:rPr lang="nl-BE" sz="1600" dirty="0"/>
                        <a:t>Voordelen</a:t>
                      </a:r>
                      <a:endParaRPr lang="nl-BE" dirty="0"/>
                    </a:p>
                  </a:txBody>
                  <a:tcPr/>
                </a:tc>
                <a:tc>
                  <a:txBody>
                    <a:bodyPr/>
                    <a:lstStyle/>
                    <a:p>
                      <a:pPr marL="180000">
                        <a:spcBef>
                          <a:spcPts val="0"/>
                        </a:spcBef>
                      </a:pPr>
                      <a:endParaRPr lang="nl-BE" dirty="0"/>
                    </a:p>
                  </a:txBody>
                  <a:tcPr/>
                </a:tc>
                <a:extLst>
                  <a:ext uri="{0D108BD9-81ED-4DB2-BD59-A6C34878D82A}">
                    <a16:rowId xmlns:a16="http://schemas.microsoft.com/office/drawing/2014/main" val="3262849440"/>
                  </a:ext>
                </a:extLst>
              </a:tr>
              <a:tr h="671051">
                <a:tc>
                  <a:txBody>
                    <a:bodyPr/>
                    <a:lstStyle/>
                    <a:p>
                      <a:pPr marL="36000">
                        <a:lnSpc>
                          <a:spcPts val="1500"/>
                        </a:lnSpc>
                        <a:spcBef>
                          <a:spcPts val="0"/>
                        </a:spcBef>
                      </a:pPr>
                      <a:endParaRPr lang="nl-BE" sz="1600" dirty="0"/>
                    </a:p>
                    <a:p>
                      <a:pPr marL="36000">
                        <a:lnSpc>
                          <a:spcPts val="1500"/>
                        </a:lnSpc>
                        <a:spcBef>
                          <a:spcPts val="0"/>
                        </a:spcBef>
                      </a:pPr>
                      <a:r>
                        <a:rPr lang="nl-BE" sz="1600" dirty="0"/>
                        <a:t>Doelen</a:t>
                      </a:r>
                      <a:endParaRPr lang="nl-BE" dirty="0"/>
                    </a:p>
                  </a:txBody>
                  <a:tcPr/>
                </a:tc>
                <a:tc>
                  <a:txBody>
                    <a:bodyPr/>
                    <a:lstStyle/>
                    <a:p>
                      <a:pPr marL="180000">
                        <a:spcBef>
                          <a:spcPts val="0"/>
                        </a:spcBef>
                      </a:pPr>
                      <a:endParaRPr lang="nl-BE" dirty="0"/>
                    </a:p>
                  </a:txBody>
                  <a:tcPr/>
                </a:tc>
                <a:extLst>
                  <a:ext uri="{0D108BD9-81ED-4DB2-BD59-A6C34878D82A}">
                    <a16:rowId xmlns:a16="http://schemas.microsoft.com/office/drawing/2014/main" val="2694874560"/>
                  </a:ext>
                </a:extLst>
              </a:tr>
            </a:tbl>
          </a:graphicData>
        </a:graphic>
      </p:graphicFrame>
      <p:sp>
        <p:nvSpPr>
          <p:cNvPr id="6" name="Rechthoek 5"/>
          <p:cNvSpPr/>
          <p:nvPr/>
        </p:nvSpPr>
        <p:spPr>
          <a:xfrm>
            <a:off x="1740305" y="1200567"/>
            <a:ext cx="9851923" cy="3539430"/>
          </a:xfrm>
          <a:prstGeom prst="rect">
            <a:avLst/>
          </a:prstGeom>
        </p:spPr>
        <p:txBody>
          <a:bodyPr wrap="square">
            <a:spAutoFit/>
          </a:bodyPr>
          <a:lstStyle/>
          <a:p>
            <a:pPr>
              <a:spcBef>
                <a:spcPts val="0"/>
              </a:spcBef>
            </a:pPr>
            <a:r>
              <a:rPr lang="nl-BE" sz="1600" dirty="0"/>
              <a:t>De leerkracht leest het hoofdstuk voor, daarna krijgen de cursisten de opdracht om 5 woorden op te schrijven die ze gehoord hebben. Vervolgens wordt het hoofdstuk nogmaals voorgelezen, waarna de cursisten hun lijstje aanvullen tot 10 woorden.</a:t>
            </a:r>
          </a:p>
          <a:p>
            <a:pPr>
              <a:spcBef>
                <a:spcPts val="0"/>
              </a:spcBef>
            </a:pPr>
            <a:r>
              <a:rPr lang="nl-BE" sz="1600" dirty="0"/>
              <a:t>De klasgroep wordt verdeeld in 3 </a:t>
            </a:r>
            <a:r>
              <a:rPr lang="nl-BE" sz="1600" dirty="0" err="1"/>
              <a:t>subgroepjes</a:t>
            </a:r>
            <a:r>
              <a:rPr lang="nl-BE" sz="1600" dirty="0"/>
              <a:t>. In elk </a:t>
            </a:r>
            <a:r>
              <a:rPr lang="nl-BE" sz="1600" dirty="0" err="1"/>
              <a:t>subgroepje</a:t>
            </a:r>
            <a:r>
              <a:rPr lang="nl-BE" sz="1600" dirty="0"/>
              <a:t> wordt bekeken welke woorden de cursisten opgeschreven hebben, welke woorden ze gemeenschappelijk hebben, of ze de genoteerde woorden effectief gehoord hebben, …</a:t>
            </a:r>
          </a:p>
          <a:p>
            <a:pPr>
              <a:spcBef>
                <a:spcPts val="0"/>
              </a:spcBef>
            </a:pPr>
            <a:r>
              <a:rPr lang="nl-BE" sz="1600" dirty="0"/>
              <a:t>Ondertussen trekt de leerkracht 3 kolommen op het bord (een per groep). Elk groepje krijgt een stift (of krijtje) en op het startsein van de leerkracht loopt er van elk groepje een cursist naar het bord. Ze schrijven elk een woord dat ze gehoord hebben in hun kolom en lopen daarna zo snel mogelijk terug naar hun groep om de stift door te geven aan de volgende cursist die dan een woord op het bord gaat schrijven. Welke groep heeft de meeste woorden gevonden? Wie schrijft het minste fouten? Woorden die in beide kolommen staan tellen niet mee (tenzij het woord in de ene kolom foutloos geschreven staat en in de andere kolom niet. Uiteindelijk wordt de inhoud van het hoofdstuk gereconstrueerd a.d.h.v. de woorden die op het bord staan. Spellingsfouten worden uiteraard verbeterd, maar er wordt op dat moment niet te lang bij stilgestaan (is op dat moment geen doelstelling)</a:t>
            </a:r>
          </a:p>
        </p:txBody>
      </p:sp>
      <p:sp>
        <p:nvSpPr>
          <p:cNvPr id="7" name="Rechthoek 6"/>
          <p:cNvSpPr/>
          <p:nvPr/>
        </p:nvSpPr>
        <p:spPr>
          <a:xfrm>
            <a:off x="1740303" y="4834690"/>
            <a:ext cx="9851923" cy="830997"/>
          </a:xfrm>
          <a:prstGeom prst="rect">
            <a:avLst/>
          </a:prstGeom>
        </p:spPr>
        <p:txBody>
          <a:bodyPr wrap="square">
            <a:spAutoFit/>
          </a:bodyPr>
          <a:lstStyle/>
          <a:p>
            <a:r>
              <a:rPr lang="nl-BE" sz="1600" dirty="0"/>
              <a:t>De cursisten worden uitgedaagd om actief (letterlijk) mee te werken. </a:t>
            </a:r>
          </a:p>
          <a:p>
            <a:r>
              <a:rPr lang="nl-BE" sz="1600" dirty="0"/>
              <a:t>Deze werkvorm bevordert zeker de groepssfeer.</a:t>
            </a:r>
          </a:p>
          <a:p>
            <a:r>
              <a:rPr lang="nl-BE" sz="1600" dirty="0"/>
              <a:t>Iedereen moet meedoen!</a:t>
            </a:r>
          </a:p>
        </p:txBody>
      </p:sp>
      <p:sp>
        <p:nvSpPr>
          <p:cNvPr id="9" name="Rechthoek 8"/>
          <p:cNvSpPr/>
          <p:nvPr/>
        </p:nvSpPr>
        <p:spPr>
          <a:xfrm>
            <a:off x="1740303" y="5760380"/>
            <a:ext cx="9851923" cy="584775"/>
          </a:xfrm>
          <a:prstGeom prst="rect">
            <a:avLst/>
          </a:prstGeom>
        </p:spPr>
        <p:txBody>
          <a:bodyPr wrap="square">
            <a:spAutoFit/>
          </a:bodyPr>
          <a:lstStyle/>
          <a:p>
            <a:pPr>
              <a:spcBef>
                <a:spcPts val="0"/>
              </a:spcBef>
            </a:pPr>
            <a:r>
              <a:rPr lang="nl-BE" sz="1600" dirty="0"/>
              <a:t>Kernwoorden noteren en a.d.h.v. die kernwoorden de tekst reconstrueren</a:t>
            </a:r>
          </a:p>
          <a:p>
            <a:pPr>
              <a:spcBef>
                <a:spcPts val="0"/>
              </a:spcBef>
            </a:pPr>
            <a:r>
              <a:rPr lang="nl-BE" sz="1600" dirty="0"/>
              <a:t>Samenwerken</a:t>
            </a:r>
          </a:p>
        </p:txBody>
      </p:sp>
    </p:spTree>
    <p:extLst>
      <p:ext uri="{BB962C8B-B14F-4D97-AF65-F5344CB8AC3E}">
        <p14:creationId xmlns:p14="http://schemas.microsoft.com/office/powerpoint/2010/main" val="110853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nvPr>
        </p:nvGraphicFramePr>
        <p:xfrm>
          <a:off x="619431" y="432772"/>
          <a:ext cx="11046543" cy="5945906"/>
        </p:xfrm>
        <a:graphic>
          <a:graphicData uri="http://schemas.openxmlformats.org/drawingml/2006/table">
            <a:tbl>
              <a:tblPr firstRow="1" bandRow="1">
                <a:tableStyleId>{00A15C55-8517-42AA-B614-E9B94910E393}</a:tableStyleId>
              </a:tblPr>
              <a:tblGrid>
                <a:gridCol w="1113504">
                  <a:extLst>
                    <a:ext uri="{9D8B030D-6E8A-4147-A177-3AD203B41FA5}">
                      <a16:colId xmlns:a16="http://schemas.microsoft.com/office/drawing/2014/main" val="3699729513"/>
                    </a:ext>
                  </a:extLst>
                </a:gridCol>
                <a:gridCol w="9933039">
                  <a:extLst>
                    <a:ext uri="{9D8B030D-6E8A-4147-A177-3AD203B41FA5}">
                      <a16:colId xmlns:a16="http://schemas.microsoft.com/office/drawing/2014/main" val="2468682380"/>
                    </a:ext>
                  </a:extLst>
                </a:gridCol>
              </a:tblGrid>
              <a:tr h="702045">
                <a:tc gridSpan="2">
                  <a:txBody>
                    <a:bodyPr/>
                    <a:lstStyle/>
                    <a:p>
                      <a:pPr marL="180000" algn="ctr">
                        <a:spcBef>
                          <a:spcPts val="1800"/>
                        </a:spcBef>
                      </a:pPr>
                      <a:r>
                        <a:rPr lang="nl-BE" sz="2400" dirty="0"/>
                        <a:t>DILIT-lezen</a:t>
                      </a:r>
                    </a:p>
                  </a:txBody>
                  <a:tcPr anchor="ctr"/>
                </a:tc>
                <a:tc hMerge="1">
                  <a:txBody>
                    <a:bodyPr/>
                    <a:lstStyle/>
                    <a:p>
                      <a:pPr marL="180000">
                        <a:spcBef>
                          <a:spcPts val="0"/>
                        </a:spcBef>
                      </a:pPr>
                      <a:endParaRPr lang="nl-BE" sz="2400" dirty="0"/>
                    </a:p>
                  </a:txBody>
                  <a:tcPr anchor="ctr"/>
                </a:tc>
                <a:extLst>
                  <a:ext uri="{0D108BD9-81ED-4DB2-BD59-A6C34878D82A}">
                    <a16:rowId xmlns:a16="http://schemas.microsoft.com/office/drawing/2014/main" val="1856632473"/>
                  </a:ext>
                </a:extLst>
              </a:tr>
              <a:tr h="2884118">
                <a:tc>
                  <a:txBody>
                    <a:bodyPr/>
                    <a:lstStyle/>
                    <a:p>
                      <a:pPr marL="36000">
                        <a:lnSpc>
                          <a:spcPts val="1500"/>
                        </a:lnSpc>
                        <a:spcBef>
                          <a:spcPts val="0"/>
                        </a:spcBef>
                      </a:pPr>
                      <a:endParaRPr lang="nl-BE" sz="1600" dirty="0"/>
                    </a:p>
                    <a:p>
                      <a:pPr marL="36000">
                        <a:lnSpc>
                          <a:spcPts val="1500"/>
                        </a:lnSpc>
                        <a:spcBef>
                          <a:spcPts val="0"/>
                        </a:spcBef>
                      </a:pPr>
                      <a:r>
                        <a:rPr lang="nl-BE" sz="1600" dirty="0"/>
                        <a:t>Hoe</a:t>
                      </a:r>
                    </a:p>
                  </a:txBody>
                  <a:tcPr/>
                </a:tc>
                <a:tc>
                  <a:txBody>
                    <a:bodyPr/>
                    <a:lstStyle/>
                    <a:p>
                      <a:pPr marL="180000">
                        <a:spcBef>
                          <a:spcPts val="0"/>
                        </a:spcBef>
                      </a:pPr>
                      <a:endParaRPr lang="nl-BE" sz="1600" dirty="0"/>
                    </a:p>
                  </a:txBody>
                  <a:tcPr/>
                </a:tc>
                <a:extLst>
                  <a:ext uri="{0D108BD9-81ED-4DB2-BD59-A6C34878D82A}">
                    <a16:rowId xmlns:a16="http://schemas.microsoft.com/office/drawing/2014/main" val="2799162709"/>
                  </a:ext>
                </a:extLst>
              </a:tr>
              <a:tr h="1600200">
                <a:tc>
                  <a:txBody>
                    <a:bodyPr/>
                    <a:lstStyle/>
                    <a:p>
                      <a:pPr marL="36000">
                        <a:lnSpc>
                          <a:spcPts val="1500"/>
                        </a:lnSpc>
                        <a:spcBef>
                          <a:spcPts val="0"/>
                        </a:spcBef>
                      </a:pPr>
                      <a:endParaRPr lang="nl-BE" sz="1600" dirty="0"/>
                    </a:p>
                    <a:p>
                      <a:pPr marL="36000">
                        <a:lnSpc>
                          <a:spcPts val="1500"/>
                        </a:lnSpc>
                        <a:spcBef>
                          <a:spcPts val="0"/>
                        </a:spcBef>
                      </a:pPr>
                      <a:r>
                        <a:rPr lang="nl-BE" sz="1600" dirty="0"/>
                        <a:t>Voordelen</a:t>
                      </a:r>
                      <a:endParaRPr lang="nl-BE" dirty="0"/>
                    </a:p>
                  </a:txBody>
                  <a:tcPr/>
                </a:tc>
                <a:tc>
                  <a:txBody>
                    <a:bodyPr/>
                    <a:lstStyle/>
                    <a:p>
                      <a:pPr marL="180000">
                        <a:spcBef>
                          <a:spcPts val="0"/>
                        </a:spcBef>
                      </a:pPr>
                      <a:endParaRPr lang="nl-BE" dirty="0"/>
                    </a:p>
                    <a:p>
                      <a:pPr marL="180000">
                        <a:spcBef>
                          <a:spcPts val="0"/>
                        </a:spcBef>
                      </a:pPr>
                      <a:endParaRPr lang="nl-BE" dirty="0"/>
                    </a:p>
                    <a:p>
                      <a:pPr marL="180000">
                        <a:spcBef>
                          <a:spcPts val="0"/>
                        </a:spcBef>
                      </a:pPr>
                      <a:endParaRPr lang="nl-BE" dirty="0"/>
                    </a:p>
                    <a:p>
                      <a:pPr marL="180000">
                        <a:spcBef>
                          <a:spcPts val="0"/>
                        </a:spcBef>
                      </a:pPr>
                      <a:endParaRPr lang="nl-BE" dirty="0"/>
                    </a:p>
                  </a:txBody>
                  <a:tcPr/>
                </a:tc>
                <a:extLst>
                  <a:ext uri="{0D108BD9-81ED-4DB2-BD59-A6C34878D82A}">
                    <a16:rowId xmlns:a16="http://schemas.microsoft.com/office/drawing/2014/main" val="3262849440"/>
                  </a:ext>
                </a:extLst>
              </a:tr>
              <a:tr h="759543">
                <a:tc>
                  <a:txBody>
                    <a:bodyPr/>
                    <a:lstStyle/>
                    <a:p>
                      <a:pPr marL="36000">
                        <a:lnSpc>
                          <a:spcPts val="1500"/>
                        </a:lnSpc>
                        <a:spcBef>
                          <a:spcPts val="0"/>
                        </a:spcBef>
                      </a:pPr>
                      <a:endParaRPr lang="nl-BE" sz="1600" dirty="0"/>
                    </a:p>
                    <a:p>
                      <a:pPr marL="36000">
                        <a:lnSpc>
                          <a:spcPts val="1500"/>
                        </a:lnSpc>
                        <a:spcBef>
                          <a:spcPts val="0"/>
                        </a:spcBef>
                      </a:pPr>
                      <a:r>
                        <a:rPr lang="nl-BE" sz="1600" dirty="0"/>
                        <a:t>Doelen</a:t>
                      </a:r>
                      <a:endParaRPr lang="nl-BE" dirty="0"/>
                    </a:p>
                  </a:txBody>
                  <a:tcPr/>
                </a:tc>
                <a:tc>
                  <a:txBody>
                    <a:bodyPr/>
                    <a:lstStyle/>
                    <a:p>
                      <a:pPr marL="180000">
                        <a:spcBef>
                          <a:spcPts val="0"/>
                        </a:spcBef>
                      </a:pPr>
                      <a:endParaRPr lang="nl-BE" dirty="0"/>
                    </a:p>
                  </a:txBody>
                  <a:tcPr/>
                </a:tc>
                <a:extLst>
                  <a:ext uri="{0D108BD9-81ED-4DB2-BD59-A6C34878D82A}">
                    <a16:rowId xmlns:a16="http://schemas.microsoft.com/office/drawing/2014/main" val="2694874560"/>
                  </a:ext>
                </a:extLst>
              </a:tr>
            </a:tbl>
          </a:graphicData>
        </a:graphic>
      </p:graphicFrame>
      <p:sp>
        <p:nvSpPr>
          <p:cNvPr id="6" name="Rechthoek 5"/>
          <p:cNvSpPr/>
          <p:nvPr/>
        </p:nvSpPr>
        <p:spPr>
          <a:xfrm>
            <a:off x="1740305" y="1200567"/>
            <a:ext cx="9851923" cy="2800767"/>
          </a:xfrm>
          <a:prstGeom prst="rect">
            <a:avLst/>
          </a:prstGeom>
        </p:spPr>
        <p:txBody>
          <a:bodyPr wrap="square">
            <a:spAutoFit/>
          </a:bodyPr>
          <a:lstStyle/>
          <a:p>
            <a:pPr>
              <a:spcBef>
                <a:spcPts val="0"/>
              </a:spcBef>
            </a:pPr>
            <a:r>
              <a:rPr lang="nl-BE" sz="1600" dirty="0"/>
              <a:t>DILIT-lezen is de equivalent van DILIT-luisteren. De werkwijze is nagenoeg dezelfde als bij DILIT-luisteren, met dat verschil dat de cursisten nu een </a:t>
            </a:r>
            <a:r>
              <a:rPr lang="nl-BE" sz="1600" i="1" dirty="0"/>
              <a:t>lees</a:t>
            </a:r>
            <a:r>
              <a:rPr lang="nl-BE" sz="1600" dirty="0"/>
              <a:t>tekst moeten lezen, i.p.v. een </a:t>
            </a:r>
            <a:r>
              <a:rPr lang="nl-BE" sz="1600" i="1" dirty="0"/>
              <a:t>luister</a:t>
            </a:r>
            <a:r>
              <a:rPr lang="nl-BE" sz="1600" dirty="0"/>
              <a:t>tekst te beluisteren. </a:t>
            </a:r>
            <a:br>
              <a:rPr lang="nl-BE" sz="1600" dirty="0"/>
            </a:br>
            <a:r>
              <a:rPr lang="nl-BE" sz="1600" dirty="0"/>
              <a:t>Elke cursist opent het boek op de juiste pagina. De leerkracht stelt (op een 'kookwekker‘) een afgesproken tijd in. Gedurende deze tijd lezen de cursisten de tekst. Wanneer de tijd verstreken is, geeft de leerkracht een teken en dan moeten de cursisten hun boek dicht doen en onder hun map steken (dit om te vermijden dat ze tussendoor telkens gaan "piepen". De cursisten bespreken per 2 wat ze gelezen hebben. Dit gebeurt nog een 2de en een 3de keer.</a:t>
            </a:r>
            <a:br>
              <a:rPr lang="nl-BE" sz="1600" dirty="0"/>
            </a:br>
            <a:r>
              <a:rPr lang="nl-BE" sz="1600" dirty="0"/>
              <a:t>Daarna wisselen de cursisten van partner. Ze lezen opnieuw de tekst en bespreken ook dan weer (met hun nieuwe partner) wat ze gelezen hebben. Tijdens de bespreking helpt de leerkracht NIET. Zijn/haar rol is hier gereduceerd tot het geven van instructies (tekst uitdelen, opdracht geven om te lezen, tijd bewaken, tekst laten bespreken, nagaan of niemand het blad met de tekst omdraait om te spieken, laten stoppen met lezen, ..., laten wisselen van partner, lezen, ...)</a:t>
            </a:r>
          </a:p>
        </p:txBody>
      </p:sp>
      <p:sp>
        <p:nvSpPr>
          <p:cNvPr id="7" name="Rechthoek 6"/>
          <p:cNvSpPr/>
          <p:nvPr/>
        </p:nvSpPr>
        <p:spPr>
          <a:xfrm>
            <a:off x="1740303" y="4024372"/>
            <a:ext cx="9844556" cy="1569660"/>
          </a:xfrm>
          <a:prstGeom prst="rect">
            <a:avLst/>
          </a:prstGeom>
        </p:spPr>
        <p:txBody>
          <a:bodyPr wrap="square">
            <a:spAutoFit/>
          </a:bodyPr>
          <a:lstStyle/>
          <a:p>
            <a:r>
              <a:rPr lang="nl-BE" sz="1600" dirty="0"/>
              <a:t>De cursisten worden uitgedaagd om zeer actief mee te werken. Ze moeten heel veel strategieën gebruiken om te begrijpen wat ze lezen (woordbetekenissen raden, kennis van de wereld inzetten, voorkennis gebruiken, context invullen, ...).</a:t>
            </a:r>
          </a:p>
          <a:p>
            <a:r>
              <a:rPr lang="nl-BE" sz="1600" dirty="0"/>
              <a:t>Doordat ze onderling bespreken wat ze gelezen hebben, komen er automatisch onduidelijkheden (én onenigheden) over datgene wat ze gelezen hebben, naar boven. Daardoor gaan ze in een volgende leesronde sowieso dat stukje tekst gerichter lezen. Op die manier komen de leesvragen als het ware van de cursisten zelf en niet van de leerkracht.</a:t>
            </a:r>
            <a:endParaRPr lang="nl-BE" sz="1400" dirty="0"/>
          </a:p>
        </p:txBody>
      </p:sp>
      <p:sp>
        <p:nvSpPr>
          <p:cNvPr id="9" name="Rechthoek 8"/>
          <p:cNvSpPr/>
          <p:nvPr/>
        </p:nvSpPr>
        <p:spPr>
          <a:xfrm>
            <a:off x="1740303" y="5706529"/>
            <a:ext cx="9851923" cy="584775"/>
          </a:xfrm>
          <a:prstGeom prst="rect">
            <a:avLst/>
          </a:prstGeom>
        </p:spPr>
        <p:txBody>
          <a:bodyPr wrap="square">
            <a:spAutoFit/>
          </a:bodyPr>
          <a:lstStyle/>
          <a:p>
            <a:pPr>
              <a:spcBef>
                <a:spcPts val="0"/>
              </a:spcBef>
            </a:pPr>
            <a:r>
              <a:rPr lang="nl-BE" sz="1600" dirty="0"/>
              <a:t>Lezen tekstfocus: in een narratieve/artistiek-literaire tekst de hoofdgedachte achterhalen</a:t>
            </a:r>
          </a:p>
          <a:p>
            <a:pPr>
              <a:spcBef>
                <a:spcPts val="0"/>
              </a:spcBef>
            </a:pPr>
            <a:r>
              <a:rPr lang="nl-BE" sz="1600" dirty="0"/>
              <a:t>Mondelinge interactie/spreken tekstfocus: in een narratieve tekst verslag uitbrengen</a:t>
            </a:r>
          </a:p>
        </p:txBody>
      </p:sp>
    </p:spTree>
    <p:extLst>
      <p:ext uri="{BB962C8B-B14F-4D97-AF65-F5344CB8AC3E}">
        <p14:creationId xmlns:p14="http://schemas.microsoft.com/office/powerpoint/2010/main" val="3824498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nvPr>
        </p:nvGraphicFramePr>
        <p:xfrm>
          <a:off x="619431" y="432772"/>
          <a:ext cx="11046543" cy="6041770"/>
        </p:xfrm>
        <a:graphic>
          <a:graphicData uri="http://schemas.openxmlformats.org/drawingml/2006/table">
            <a:tbl>
              <a:tblPr firstRow="1" bandRow="1">
                <a:tableStyleId>{21E4AEA4-8DFA-4A89-87EB-49C32662AFE0}</a:tableStyleId>
              </a:tblPr>
              <a:tblGrid>
                <a:gridCol w="1113504">
                  <a:extLst>
                    <a:ext uri="{9D8B030D-6E8A-4147-A177-3AD203B41FA5}">
                      <a16:colId xmlns:a16="http://schemas.microsoft.com/office/drawing/2014/main" val="3699729513"/>
                    </a:ext>
                  </a:extLst>
                </a:gridCol>
                <a:gridCol w="9933039">
                  <a:extLst>
                    <a:ext uri="{9D8B030D-6E8A-4147-A177-3AD203B41FA5}">
                      <a16:colId xmlns:a16="http://schemas.microsoft.com/office/drawing/2014/main" val="2468682380"/>
                    </a:ext>
                  </a:extLst>
                </a:gridCol>
              </a:tblGrid>
              <a:tr h="702045">
                <a:tc gridSpan="2">
                  <a:txBody>
                    <a:bodyPr/>
                    <a:lstStyle/>
                    <a:p>
                      <a:pPr marL="180000" algn="ctr">
                        <a:spcBef>
                          <a:spcPts val="1800"/>
                        </a:spcBef>
                      </a:pPr>
                      <a:r>
                        <a:rPr lang="nl-BE" sz="2400" dirty="0"/>
                        <a:t>Samenlezen op de wijze van het lezerscollectief</a:t>
                      </a:r>
                    </a:p>
                  </a:txBody>
                  <a:tcPr anchor="ctr">
                    <a:solidFill>
                      <a:srgbClr val="00B0F0"/>
                    </a:solidFill>
                  </a:tcPr>
                </a:tc>
                <a:tc hMerge="1">
                  <a:txBody>
                    <a:bodyPr/>
                    <a:lstStyle/>
                    <a:p>
                      <a:pPr marL="180000">
                        <a:spcBef>
                          <a:spcPts val="0"/>
                        </a:spcBef>
                      </a:pPr>
                      <a:endParaRPr lang="nl-BE" sz="2400" dirty="0"/>
                    </a:p>
                  </a:txBody>
                  <a:tcPr anchor="ctr"/>
                </a:tc>
                <a:extLst>
                  <a:ext uri="{0D108BD9-81ED-4DB2-BD59-A6C34878D82A}">
                    <a16:rowId xmlns:a16="http://schemas.microsoft.com/office/drawing/2014/main" val="1856632473"/>
                  </a:ext>
                </a:extLst>
              </a:tr>
              <a:tr h="1424028">
                <a:tc>
                  <a:txBody>
                    <a:bodyPr/>
                    <a:lstStyle/>
                    <a:p>
                      <a:pPr marL="36000">
                        <a:lnSpc>
                          <a:spcPts val="1500"/>
                        </a:lnSpc>
                        <a:spcBef>
                          <a:spcPts val="0"/>
                        </a:spcBef>
                      </a:pPr>
                      <a:endParaRPr lang="nl-BE" sz="1600" dirty="0"/>
                    </a:p>
                    <a:p>
                      <a:pPr marL="36000">
                        <a:lnSpc>
                          <a:spcPts val="1500"/>
                        </a:lnSpc>
                        <a:spcBef>
                          <a:spcPts val="0"/>
                        </a:spcBef>
                      </a:pPr>
                      <a:r>
                        <a:rPr lang="nl-BE" sz="1600" dirty="0"/>
                        <a:t>Hoe</a:t>
                      </a:r>
                    </a:p>
                  </a:txBody>
                  <a:tcPr>
                    <a:solidFill>
                      <a:srgbClr val="ABE3FF"/>
                    </a:solidFill>
                  </a:tcPr>
                </a:tc>
                <a:tc>
                  <a:txBody>
                    <a:bodyPr/>
                    <a:lstStyle/>
                    <a:p>
                      <a:pPr marL="180000">
                        <a:spcBef>
                          <a:spcPts val="0"/>
                        </a:spcBef>
                      </a:pPr>
                      <a:endParaRPr lang="nl-BE" sz="1600" dirty="0"/>
                    </a:p>
                  </a:txBody>
                  <a:tcPr>
                    <a:solidFill>
                      <a:srgbClr val="ABE3FF"/>
                    </a:solidFill>
                  </a:tcPr>
                </a:tc>
                <a:extLst>
                  <a:ext uri="{0D108BD9-81ED-4DB2-BD59-A6C34878D82A}">
                    <a16:rowId xmlns:a16="http://schemas.microsoft.com/office/drawing/2014/main" val="2799162709"/>
                  </a:ext>
                </a:extLst>
              </a:tr>
              <a:tr h="1182821">
                <a:tc>
                  <a:txBody>
                    <a:bodyPr/>
                    <a:lstStyle/>
                    <a:p>
                      <a:pPr marL="36000">
                        <a:lnSpc>
                          <a:spcPts val="1500"/>
                        </a:lnSpc>
                        <a:spcBef>
                          <a:spcPts val="0"/>
                        </a:spcBef>
                      </a:pPr>
                      <a:endParaRPr lang="nl-BE" sz="1600" dirty="0"/>
                    </a:p>
                    <a:p>
                      <a:pPr marL="36000">
                        <a:lnSpc>
                          <a:spcPts val="1500"/>
                        </a:lnSpc>
                        <a:spcBef>
                          <a:spcPts val="0"/>
                        </a:spcBef>
                      </a:pPr>
                      <a:r>
                        <a:rPr lang="nl-BE" sz="1600" dirty="0"/>
                        <a:t>Voordelen</a:t>
                      </a:r>
                      <a:endParaRPr lang="nl-BE" dirty="0"/>
                    </a:p>
                  </a:txBody>
                  <a:tcPr>
                    <a:solidFill>
                      <a:srgbClr val="D9F2FF"/>
                    </a:solidFill>
                  </a:tcPr>
                </a:tc>
                <a:tc>
                  <a:txBody>
                    <a:bodyPr/>
                    <a:lstStyle/>
                    <a:p>
                      <a:pPr marL="180000">
                        <a:spcBef>
                          <a:spcPts val="0"/>
                        </a:spcBef>
                      </a:pPr>
                      <a:endParaRPr lang="nl-BE" dirty="0"/>
                    </a:p>
                    <a:p>
                      <a:pPr marL="180000">
                        <a:spcBef>
                          <a:spcPts val="0"/>
                        </a:spcBef>
                      </a:pPr>
                      <a:endParaRPr lang="nl-BE" dirty="0"/>
                    </a:p>
                    <a:p>
                      <a:pPr marL="180000">
                        <a:spcBef>
                          <a:spcPts val="0"/>
                        </a:spcBef>
                      </a:pPr>
                      <a:endParaRPr lang="nl-BE" dirty="0"/>
                    </a:p>
                    <a:p>
                      <a:pPr marL="180000">
                        <a:spcBef>
                          <a:spcPts val="0"/>
                        </a:spcBef>
                      </a:pPr>
                      <a:endParaRPr lang="nl-BE" dirty="0"/>
                    </a:p>
                    <a:p>
                      <a:pPr marL="180000">
                        <a:spcBef>
                          <a:spcPts val="0"/>
                        </a:spcBef>
                      </a:pPr>
                      <a:endParaRPr lang="nl-BE" dirty="0"/>
                    </a:p>
                  </a:txBody>
                  <a:tcPr>
                    <a:solidFill>
                      <a:srgbClr val="D9F2FF"/>
                    </a:solidFill>
                  </a:tcPr>
                </a:tc>
                <a:extLst>
                  <a:ext uri="{0D108BD9-81ED-4DB2-BD59-A6C34878D82A}">
                    <a16:rowId xmlns:a16="http://schemas.microsoft.com/office/drawing/2014/main" val="3262849440"/>
                  </a:ext>
                </a:extLst>
              </a:tr>
              <a:tr h="759543">
                <a:tc>
                  <a:txBody>
                    <a:bodyPr/>
                    <a:lstStyle/>
                    <a:p>
                      <a:pPr marL="36000">
                        <a:lnSpc>
                          <a:spcPts val="1500"/>
                        </a:lnSpc>
                        <a:spcBef>
                          <a:spcPts val="0"/>
                        </a:spcBef>
                      </a:pPr>
                      <a:endParaRPr lang="nl-BE" sz="1600" dirty="0"/>
                    </a:p>
                    <a:p>
                      <a:pPr marL="36000">
                        <a:lnSpc>
                          <a:spcPts val="1500"/>
                        </a:lnSpc>
                        <a:spcBef>
                          <a:spcPts val="0"/>
                        </a:spcBef>
                      </a:pPr>
                      <a:r>
                        <a:rPr lang="nl-BE" sz="1600" dirty="0"/>
                        <a:t>Doelen</a:t>
                      </a:r>
                      <a:endParaRPr lang="nl-BE" dirty="0"/>
                    </a:p>
                  </a:txBody>
                  <a:tcPr>
                    <a:solidFill>
                      <a:srgbClr val="ABE3FF"/>
                    </a:solidFill>
                  </a:tcPr>
                </a:tc>
                <a:tc>
                  <a:txBody>
                    <a:bodyPr/>
                    <a:lstStyle/>
                    <a:p>
                      <a:pPr marL="180000">
                        <a:spcBef>
                          <a:spcPts val="0"/>
                        </a:spcBef>
                      </a:pPr>
                      <a:endParaRPr lang="nl-BE" dirty="0"/>
                    </a:p>
                  </a:txBody>
                  <a:tcPr>
                    <a:solidFill>
                      <a:srgbClr val="ABE3FF"/>
                    </a:solidFill>
                  </a:tcPr>
                </a:tc>
                <a:extLst>
                  <a:ext uri="{0D108BD9-81ED-4DB2-BD59-A6C34878D82A}">
                    <a16:rowId xmlns:a16="http://schemas.microsoft.com/office/drawing/2014/main" val="2694874560"/>
                  </a:ext>
                </a:extLst>
              </a:tr>
              <a:tr h="1693114">
                <a:tc>
                  <a:txBody>
                    <a:bodyPr/>
                    <a:lstStyle/>
                    <a:p>
                      <a:pPr marL="36000">
                        <a:lnSpc>
                          <a:spcPts val="1500"/>
                        </a:lnSpc>
                        <a:spcBef>
                          <a:spcPts val="0"/>
                        </a:spcBef>
                      </a:pPr>
                      <a:endParaRPr lang="nl-BE" sz="1600" dirty="0"/>
                    </a:p>
                    <a:p>
                      <a:pPr marL="36000">
                        <a:lnSpc>
                          <a:spcPts val="1500"/>
                        </a:lnSpc>
                        <a:spcBef>
                          <a:spcPts val="0"/>
                        </a:spcBef>
                      </a:pPr>
                      <a:r>
                        <a:rPr lang="nl-BE" sz="1600" dirty="0"/>
                        <a:t>Specifiek</a:t>
                      </a:r>
                      <a:endParaRPr lang="nl-BE" dirty="0"/>
                    </a:p>
                  </a:txBody>
                  <a:tcPr>
                    <a:solidFill>
                      <a:srgbClr val="D9F2FF"/>
                    </a:solidFill>
                  </a:tcPr>
                </a:tc>
                <a:tc>
                  <a:txBody>
                    <a:bodyPr/>
                    <a:lstStyle/>
                    <a:p>
                      <a:pPr marL="180000">
                        <a:spcBef>
                          <a:spcPts val="0"/>
                        </a:spcBef>
                      </a:pPr>
                      <a:endParaRPr lang="nl-BE" dirty="0"/>
                    </a:p>
                  </a:txBody>
                  <a:tcPr>
                    <a:solidFill>
                      <a:srgbClr val="D9F2FF"/>
                    </a:solidFill>
                  </a:tcPr>
                </a:tc>
                <a:extLst>
                  <a:ext uri="{0D108BD9-81ED-4DB2-BD59-A6C34878D82A}">
                    <a16:rowId xmlns:a16="http://schemas.microsoft.com/office/drawing/2014/main" val="4074786048"/>
                  </a:ext>
                </a:extLst>
              </a:tr>
            </a:tbl>
          </a:graphicData>
        </a:graphic>
      </p:graphicFrame>
      <p:sp>
        <p:nvSpPr>
          <p:cNvPr id="6" name="Rechthoek 5"/>
          <p:cNvSpPr/>
          <p:nvPr/>
        </p:nvSpPr>
        <p:spPr>
          <a:xfrm>
            <a:off x="1740305" y="1200567"/>
            <a:ext cx="9851923" cy="1323439"/>
          </a:xfrm>
          <a:prstGeom prst="rect">
            <a:avLst/>
          </a:prstGeom>
        </p:spPr>
        <p:txBody>
          <a:bodyPr wrap="square">
            <a:spAutoFit/>
          </a:bodyPr>
          <a:lstStyle/>
          <a:p>
            <a:pPr>
              <a:spcBef>
                <a:spcPts val="0"/>
              </a:spcBef>
            </a:pPr>
            <a:r>
              <a:rPr lang="nl-BE" sz="1600" dirty="0"/>
              <a:t>De leerkracht leest een stukje tekst voor, de cursisten volgen mee in hun boek. Op een bepaald moment (vooraf goed voorbereiden op welk moment in het verhaal) vraagt de leerkracht om de boeken even te sluiten. Wie dat wil mag iets zeggen over de tekst. Het is NIET de bedoeling om te vertellen wat we gelezen hebben, wel om even stil te staan bij een passage die je aanspreekt, bedenkingen te geven bij het verhaal, … Vervolgens lezen we weer een stukje verder om daarna ook bij dat stukje tekst even stil te staan.</a:t>
            </a:r>
          </a:p>
        </p:txBody>
      </p:sp>
      <p:sp>
        <p:nvSpPr>
          <p:cNvPr id="7" name="Rechthoek 6"/>
          <p:cNvSpPr/>
          <p:nvPr/>
        </p:nvSpPr>
        <p:spPr>
          <a:xfrm>
            <a:off x="1740301" y="2640328"/>
            <a:ext cx="9851923" cy="1323439"/>
          </a:xfrm>
          <a:prstGeom prst="rect">
            <a:avLst/>
          </a:prstGeom>
        </p:spPr>
        <p:txBody>
          <a:bodyPr wrap="square">
            <a:spAutoFit/>
          </a:bodyPr>
          <a:lstStyle/>
          <a:p>
            <a:r>
              <a:rPr lang="nl-BE" sz="1600" dirty="0"/>
              <a:t>De cursisten worden uitgedaagd om in het verhaal te gaan, om stil te staan bij de personages, de motieven van de personages, …</a:t>
            </a:r>
          </a:p>
          <a:p>
            <a:r>
              <a:rPr lang="nl-BE" sz="1600" dirty="0"/>
              <a:t>Er zijn geen “foute antwoorden”.</a:t>
            </a:r>
          </a:p>
          <a:p>
            <a:r>
              <a:rPr lang="nl-BE" sz="1600" dirty="0"/>
              <a:t>Je kan dieper ingaan op het verhaal vooraleer je een opdracht opgeeft.</a:t>
            </a:r>
          </a:p>
          <a:p>
            <a:r>
              <a:rPr lang="nl-BE" sz="1600" dirty="0"/>
              <a:t>Met deze methodiek werk je echt aan leesplezier!</a:t>
            </a:r>
          </a:p>
        </p:txBody>
      </p:sp>
      <p:sp>
        <p:nvSpPr>
          <p:cNvPr id="8" name="Rechthoek 7"/>
          <p:cNvSpPr/>
          <p:nvPr/>
        </p:nvSpPr>
        <p:spPr>
          <a:xfrm>
            <a:off x="1740299" y="4803155"/>
            <a:ext cx="9851923" cy="1569660"/>
          </a:xfrm>
          <a:prstGeom prst="rect">
            <a:avLst/>
          </a:prstGeom>
        </p:spPr>
        <p:txBody>
          <a:bodyPr wrap="square">
            <a:spAutoFit/>
          </a:bodyPr>
          <a:lstStyle/>
          <a:p>
            <a:pPr>
              <a:spcBef>
                <a:spcPts val="0"/>
              </a:spcBef>
            </a:pPr>
            <a:r>
              <a:rPr lang="nl-BE" sz="1600" dirty="0"/>
              <a:t>Deze werkvorm is zeer dankbaar eens je gewend bent om er mee te werken.</a:t>
            </a:r>
          </a:p>
          <a:p>
            <a:pPr>
              <a:spcBef>
                <a:spcPts val="0"/>
              </a:spcBef>
            </a:pPr>
            <a:r>
              <a:rPr lang="nl-BE" sz="1600" dirty="0"/>
              <a:t>Het vraagt wel een zekere inspanning als je er een eerste keer mee werkt. De cursisten zijn dit immers niet gewoon en weten niet goed wat er van hen ‘verlangd’ wordt. Ze zijn steeds geneigd om de korte inhoud van het verhaal te geven. Je moet in het begin echt wel “de juiste vragen stellen”.</a:t>
            </a:r>
          </a:p>
          <a:p>
            <a:pPr>
              <a:spcBef>
                <a:spcPts val="0"/>
              </a:spcBef>
            </a:pPr>
            <a:r>
              <a:rPr lang="nl-BE" sz="1600" dirty="0"/>
              <a:t>Het vraagt toch ook wel wat meer voorbereiding om uit te zoeken op welk moment in het verhaal je even het boek laat sluiten en ingaat op wat je gelezen hebt.</a:t>
            </a:r>
          </a:p>
        </p:txBody>
      </p:sp>
      <p:sp>
        <p:nvSpPr>
          <p:cNvPr id="9" name="Rechthoek 8"/>
          <p:cNvSpPr/>
          <p:nvPr/>
        </p:nvSpPr>
        <p:spPr>
          <a:xfrm>
            <a:off x="1740300" y="4080089"/>
            <a:ext cx="9851923" cy="584775"/>
          </a:xfrm>
          <a:prstGeom prst="rect">
            <a:avLst/>
          </a:prstGeom>
        </p:spPr>
        <p:txBody>
          <a:bodyPr wrap="square">
            <a:spAutoFit/>
          </a:bodyPr>
          <a:lstStyle/>
          <a:p>
            <a:pPr>
              <a:spcBef>
                <a:spcPts val="0"/>
              </a:spcBef>
            </a:pPr>
            <a:r>
              <a:rPr lang="nl-BE" sz="1600" dirty="0"/>
              <a:t>Eigen mening formuleren, stilstaan bij het verhaal zelf, bij achterliggende gedachten in het verhaal, a.h.w. in de huid van een personage kruipen, …</a:t>
            </a:r>
          </a:p>
        </p:txBody>
      </p:sp>
    </p:spTree>
    <p:extLst>
      <p:ext uri="{BB962C8B-B14F-4D97-AF65-F5344CB8AC3E}">
        <p14:creationId xmlns:p14="http://schemas.microsoft.com/office/powerpoint/2010/main" val="87492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53392" y="543304"/>
            <a:ext cx="5548108" cy="523220"/>
          </a:xfrm>
          <a:prstGeom prst="rect">
            <a:avLst/>
          </a:prstGeom>
          <a:noFill/>
        </p:spPr>
        <p:txBody>
          <a:bodyPr wrap="square" rtlCol="0">
            <a:spAutoFit/>
          </a:bodyPr>
          <a:lstStyle/>
          <a:p>
            <a:r>
              <a:rPr lang="nl-BE" sz="2800" dirty="0"/>
              <a:t>Opdracht 1:  Bekijk de kaft</a:t>
            </a:r>
          </a:p>
        </p:txBody>
      </p:sp>
      <p:cxnSp>
        <p:nvCxnSpPr>
          <p:cNvPr id="4" name="Rechte verbindingslijn 3"/>
          <p:cNvCxnSpPr/>
          <p:nvPr/>
        </p:nvCxnSpPr>
        <p:spPr>
          <a:xfrm>
            <a:off x="-1" y="1153933"/>
            <a:ext cx="1219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5" name="Tekstvak 4"/>
          <p:cNvSpPr txBox="1"/>
          <p:nvPr/>
        </p:nvSpPr>
        <p:spPr>
          <a:xfrm>
            <a:off x="653392" y="1431186"/>
            <a:ext cx="11298169" cy="1631216"/>
          </a:xfrm>
          <a:prstGeom prst="rect">
            <a:avLst/>
          </a:prstGeom>
          <a:noFill/>
        </p:spPr>
        <p:txBody>
          <a:bodyPr wrap="square" rtlCol="0">
            <a:spAutoFit/>
          </a:bodyPr>
          <a:lstStyle/>
          <a:p>
            <a:r>
              <a:rPr lang="nl-BE" sz="2000" dirty="0"/>
              <a:t>Waarover gaat dit boek, denk je? </a:t>
            </a:r>
          </a:p>
          <a:p>
            <a:r>
              <a:rPr lang="nl-BE" sz="2000" dirty="0"/>
              <a:t>Wat voor een verhaal zou het zijn? Waarom denk je dat?</a:t>
            </a:r>
          </a:p>
          <a:p>
            <a:r>
              <a:rPr lang="nl-BE" sz="2000" dirty="0"/>
              <a:t>Wat vind je van de kaft? (kleur, foto/tekening, …)</a:t>
            </a:r>
          </a:p>
          <a:p>
            <a:r>
              <a:rPr lang="nl-BE" sz="2000" dirty="0"/>
              <a:t>Zou je dit boek zelf kiezen in de boekenwinkel of in de bibliotheek?</a:t>
            </a:r>
          </a:p>
          <a:p>
            <a:r>
              <a:rPr lang="nl-BE" sz="2000" dirty="0"/>
              <a:t>Waarom (niet)?</a:t>
            </a:r>
          </a:p>
        </p:txBody>
      </p:sp>
    </p:spTree>
    <p:extLst>
      <p:ext uri="{BB962C8B-B14F-4D97-AF65-F5344CB8AC3E}">
        <p14:creationId xmlns:p14="http://schemas.microsoft.com/office/powerpoint/2010/main" val="3728070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93734" y="296255"/>
            <a:ext cx="8218381" cy="523220"/>
          </a:xfrm>
          <a:prstGeom prst="rect">
            <a:avLst/>
          </a:prstGeom>
          <a:noFill/>
        </p:spPr>
        <p:txBody>
          <a:bodyPr wrap="square" rtlCol="0">
            <a:spAutoFit/>
          </a:bodyPr>
          <a:lstStyle/>
          <a:p>
            <a:r>
              <a:rPr lang="nl-BE" sz="2800" dirty="0"/>
              <a:t>Opdracht 2:  Kies het silhouet van Rudy</a:t>
            </a:r>
          </a:p>
        </p:txBody>
      </p:sp>
      <p:cxnSp>
        <p:nvCxnSpPr>
          <p:cNvPr id="4" name="Rechte verbindingslijn 3"/>
          <p:cNvCxnSpPr/>
          <p:nvPr/>
        </p:nvCxnSpPr>
        <p:spPr>
          <a:xfrm>
            <a:off x="0" y="869827"/>
            <a:ext cx="12192000" cy="0"/>
          </a:xfrm>
          <a:prstGeom prst="line">
            <a:avLst/>
          </a:prstGeom>
          <a:ln w="6350"/>
        </p:spPr>
        <p:style>
          <a:lnRef idx="1">
            <a:schemeClr val="accent2"/>
          </a:lnRef>
          <a:fillRef idx="0">
            <a:schemeClr val="accent2"/>
          </a:fillRef>
          <a:effectRef idx="0">
            <a:schemeClr val="accent2"/>
          </a:effectRef>
          <a:fontRef idx="minor">
            <a:schemeClr val="tx1"/>
          </a:fontRef>
        </p:style>
      </p:cxnSp>
      <p:sp>
        <p:nvSpPr>
          <p:cNvPr id="5" name="Tekstvak 4"/>
          <p:cNvSpPr txBox="1"/>
          <p:nvPr/>
        </p:nvSpPr>
        <p:spPr>
          <a:xfrm>
            <a:off x="593734" y="1101940"/>
            <a:ext cx="10469218" cy="707886"/>
          </a:xfrm>
          <a:prstGeom prst="rect">
            <a:avLst/>
          </a:prstGeom>
          <a:noFill/>
        </p:spPr>
        <p:txBody>
          <a:bodyPr wrap="square" rtlCol="0">
            <a:spAutoFit/>
          </a:bodyPr>
          <a:lstStyle/>
          <a:p>
            <a:r>
              <a:rPr lang="nl-BE" sz="2000" dirty="0"/>
              <a:t>Hieronder zie je een paar foto’s van silhouetten. Welk silhouet is volgens jou dat van …?</a:t>
            </a:r>
          </a:p>
          <a:p>
            <a:r>
              <a:rPr lang="nl-BE" sz="2000" dirty="0"/>
              <a:t>Waarom? Bespreek met je buurman of je buurvrouw.</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427" y="2114398"/>
            <a:ext cx="7731151" cy="4270739"/>
          </a:xfrm>
          <a:prstGeom prst="rect">
            <a:avLst/>
          </a:prstGeom>
        </p:spPr>
      </p:pic>
    </p:spTree>
    <p:extLst>
      <p:ext uri="{BB962C8B-B14F-4D97-AF65-F5344CB8AC3E}">
        <p14:creationId xmlns:p14="http://schemas.microsoft.com/office/powerpoint/2010/main" val="207060975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1335</TotalTime>
  <Words>1621</Words>
  <Application>Microsoft Office PowerPoint</Application>
  <PresentationFormat>Breedbeeld</PresentationFormat>
  <Paragraphs>178</Paragraphs>
  <Slides>26</Slides>
  <Notes>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26</vt:i4>
      </vt:variant>
    </vt:vector>
  </HeadingPairs>
  <TitlesOfParts>
    <vt:vector size="35" baseType="lpstr">
      <vt:lpstr>Arial</vt:lpstr>
      <vt:lpstr>Bradley Hand ITC</vt:lpstr>
      <vt:lpstr>Calibri</vt:lpstr>
      <vt:lpstr>Calibri Light</vt:lpstr>
      <vt:lpstr>Candara</vt:lpstr>
      <vt:lpstr>Corbel</vt:lpstr>
      <vt:lpstr>janique</vt:lpstr>
      <vt:lpstr>Segoe UI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janique vanderstocken</dc:creator>
  <cp:lastModifiedBy>janique vanderstocken</cp:lastModifiedBy>
  <cp:revision>130</cp:revision>
  <cp:lastPrinted>2017-02-20T13:46:03Z</cp:lastPrinted>
  <dcterms:created xsi:type="dcterms:W3CDTF">2017-02-14T09:42:22Z</dcterms:created>
  <dcterms:modified xsi:type="dcterms:W3CDTF">2017-05-13T14:35:26Z</dcterms:modified>
</cp:coreProperties>
</file>